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37"/>
  </p:notesMasterIdLst>
  <p:sldIdLst>
    <p:sldId id="256" r:id="rId2"/>
    <p:sldId id="280" r:id="rId3"/>
    <p:sldId id="292" r:id="rId4"/>
    <p:sldId id="325" r:id="rId5"/>
    <p:sldId id="259" r:id="rId6"/>
    <p:sldId id="300" r:id="rId7"/>
    <p:sldId id="326" r:id="rId8"/>
    <p:sldId id="262" r:id="rId9"/>
    <p:sldId id="263" r:id="rId10"/>
    <p:sldId id="264" r:id="rId11"/>
    <p:sldId id="321" r:id="rId12"/>
    <p:sldId id="327" r:id="rId13"/>
    <p:sldId id="267" r:id="rId14"/>
    <p:sldId id="314" r:id="rId15"/>
    <p:sldId id="315" r:id="rId16"/>
    <p:sldId id="317" r:id="rId17"/>
    <p:sldId id="322" r:id="rId18"/>
    <p:sldId id="328" r:id="rId19"/>
    <p:sldId id="297" r:id="rId20"/>
    <p:sldId id="268" r:id="rId21"/>
    <p:sldId id="269" r:id="rId22"/>
    <p:sldId id="276" r:id="rId23"/>
    <p:sldId id="277" r:id="rId24"/>
    <p:sldId id="278" r:id="rId25"/>
    <p:sldId id="279" r:id="rId26"/>
    <p:sldId id="282" r:id="rId27"/>
    <p:sldId id="283" r:id="rId28"/>
    <p:sldId id="284" r:id="rId29"/>
    <p:sldId id="323" r:id="rId30"/>
    <p:sldId id="324" r:id="rId31"/>
    <p:sldId id="336" r:id="rId32"/>
    <p:sldId id="330" r:id="rId33"/>
    <p:sldId id="296" r:id="rId34"/>
    <p:sldId id="274" r:id="rId35"/>
    <p:sldId id="275"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p:cViewPr varScale="1">
        <p:scale>
          <a:sx n="105" d="100"/>
          <a:sy n="105" d="100"/>
        </p:scale>
        <p:origin x="-92"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7F5B7F-8512-41E7-A035-99AF5AE4F19F}" type="datetimeFigureOut">
              <a:rPr lang="en-US" smtClean="0"/>
              <a:pPr/>
              <a:t>5/12/2023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DBF95E-DA7F-4100-90CB-4D99A6961DE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 </a:t>
            </a:r>
          </a:p>
          <a:p>
            <a:r>
              <a:rPr lang="en-US" sz="1200" b="1" kern="1200" dirty="0">
                <a:solidFill>
                  <a:schemeClr val="tx1"/>
                </a:solidFill>
                <a:latin typeface="+mn-lt"/>
                <a:ea typeface="+mn-ea"/>
                <a:cs typeface="+mn-cs"/>
              </a:rPr>
              <a:t>USECASE DIAGRAM: </a:t>
            </a:r>
            <a:r>
              <a:rPr lang="en-US" sz="1200" kern="1200" dirty="0">
                <a:solidFill>
                  <a:schemeClr val="tx1"/>
                </a:solidFill>
                <a:latin typeface="+mn-lt"/>
                <a:ea typeface="+mn-ea"/>
                <a:cs typeface="+mn-cs"/>
              </a:rPr>
              <a:t>A Use case is a description of set of sequence of actions.  Graphically it is rendered as an ellipse with solid line including only its name.  Use case diagram is a behavioral diagram that shows a set of use cases and actors and their relationship.  It is an association between the use cases and actors.  An actor represents a real-world object.  Primary Actor – Sender, Secondary Actor Receiver.</a:t>
            </a:r>
          </a:p>
          <a:p>
            <a:endParaRPr lang="en-US" dirty="0"/>
          </a:p>
        </p:txBody>
      </p:sp>
      <p:sp>
        <p:nvSpPr>
          <p:cNvPr id="4" name="Slide Number Placeholder 3"/>
          <p:cNvSpPr>
            <a:spLocks noGrp="1"/>
          </p:cNvSpPr>
          <p:nvPr>
            <p:ph type="sldNum" sz="quarter" idx="10"/>
          </p:nvPr>
        </p:nvSpPr>
        <p:spPr/>
        <p:txBody>
          <a:bodyPr/>
          <a:lstStyle/>
          <a:p>
            <a:fld id="{5FDBF95E-DA7F-4100-90CB-4D99A6961DEE}" type="slidenum">
              <a:rPr lang="en-US" smtClean="0"/>
              <a:pPr/>
              <a:t>10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class diagram shows a set of classes, interfaces, collaborations and their relationships.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5FDBF95E-DA7F-4100-90CB-4D99A6961DEE}" type="slidenum">
              <a:rPr lang="en-US" smtClean="0"/>
              <a:pPr/>
              <a:t>19</a:t>
            </a:fld>
            <a:endParaRPr lang="en-US"/>
          </a:p>
        </p:txBody>
      </p:sp>
    </p:spTree>
    <p:extLst>
      <p:ext uri="{BB962C8B-B14F-4D97-AF65-F5344CB8AC3E}">
        <p14:creationId xmlns:p14="http://schemas.microsoft.com/office/powerpoint/2010/main" val="410474879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BDE36E3-064B-4319-8971-DB24598FB7A4}" type="datetimeFigureOut">
              <a:rPr lang="en-US" smtClean="0"/>
              <a:pPr/>
              <a:t>5/12/2023</a:t>
            </a:fld>
            <a:endParaRPr lang="en-US"/>
          </a:p>
        </p:txBody>
      </p:sp>
      <p:sp>
        <p:nvSpPr>
          <p:cNvPr id="5" name="Footer Placeholder 4"/>
          <p:cNvSpPr>
            <a:spLocks noGrp="1"/>
          </p:cNvSpPr>
          <p:nvPr>
            <p:ph type="ftr" sz="quarter" idx="11"/>
          </p:nvPr>
        </p:nvSpPr>
        <p:spPr>
          <a:xfrm>
            <a:off x="812805" y="6272785"/>
            <a:ext cx="4745736" cy="365125"/>
          </a:xfrm>
        </p:spPr>
        <p:txBody>
          <a:bodyPr/>
          <a:lstStyle/>
          <a:p>
            <a:endParaRPr lang="en-US"/>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2401026F-F1B0-4023-B4A0-A3D8B50537F2}" type="slidenum">
              <a:rPr lang="en-US" smtClean="0"/>
              <a:pPr/>
              <a:t>‹#›</a:t>
            </a:fld>
            <a:endParaRPr lang="en-US"/>
          </a:p>
        </p:txBody>
      </p:sp>
    </p:spTree>
    <p:extLst>
      <p:ext uri="{BB962C8B-B14F-4D97-AF65-F5344CB8AC3E}">
        <p14:creationId xmlns:p14="http://schemas.microsoft.com/office/powerpoint/2010/main" val="2368377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DE36E3-064B-4319-8971-DB24598FB7A4}" type="datetimeFigureOut">
              <a:rPr lang="en-US" smtClean="0"/>
              <a:pPr/>
              <a:t>5/12/2023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01026F-F1B0-4023-B4A0-A3D8B50537F2}" type="slidenum">
              <a:rPr lang="en-US" smtClean="0"/>
              <a:pPr/>
              <a:t>‹#›</a:t>
            </a:fld>
            <a:endParaRPr lang="en-US"/>
          </a:p>
        </p:txBody>
      </p:sp>
    </p:spTree>
    <p:extLst>
      <p:ext uri="{BB962C8B-B14F-4D97-AF65-F5344CB8AC3E}">
        <p14:creationId xmlns:p14="http://schemas.microsoft.com/office/powerpoint/2010/main" val="501172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DE36E3-064B-4319-8971-DB24598FB7A4}" type="datetimeFigureOut">
              <a:rPr lang="en-US" smtClean="0"/>
              <a:pPr/>
              <a:t>5/12/2023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01026F-F1B0-4023-B4A0-A3D8B50537F2}" type="slidenum">
              <a:rPr lang="en-US" smtClean="0"/>
              <a:pPr/>
              <a:t>‹#›</a:t>
            </a:fld>
            <a:endParaRPr lang="en-US"/>
          </a:p>
        </p:txBody>
      </p:sp>
    </p:spTree>
    <p:extLst>
      <p:ext uri="{BB962C8B-B14F-4D97-AF65-F5344CB8AC3E}">
        <p14:creationId xmlns:p14="http://schemas.microsoft.com/office/powerpoint/2010/main" val="461371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DE36E3-064B-4319-8971-DB24598FB7A4}" type="datetimeFigureOut">
              <a:rPr lang="en-US" smtClean="0"/>
              <a:pPr/>
              <a:t>5/12/2023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01026F-F1B0-4023-B4A0-A3D8B50537F2}" type="slidenum">
              <a:rPr lang="en-US" smtClean="0"/>
              <a:pPr/>
              <a:t>‹#›</a:t>
            </a:fld>
            <a:endParaRPr lang="en-US"/>
          </a:p>
        </p:txBody>
      </p:sp>
    </p:spTree>
    <p:extLst>
      <p:ext uri="{BB962C8B-B14F-4D97-AF65-F5344CB8AC3E}">
        <p14:creationId xmlns:p14="http://schemas.microsoft.com/office/powerpoint/2010/main" val="8104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en-US" smtClean="0"/>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DBDE36E3-064B-4319-8971-DB24598FB7A4}" type="datetimeFigureOut">
              <a:rPr lang="en-US" smtClean="0"/>
              <a:pPr/>
              <a:t>5/12/2023</a:t>
            </a:fld>
            <a:endParaRPr lang="en-US"/>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lang="en-US"/>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2401026F-F1B0-4023-B4A0-A3D8B50537F2}" type="slidenum">
              <a:rPr lang="en-US" smtClean="0"/>
              <a:pPr/>
              <a:t>‹#›</a:t>
            </a:fld>
            <a:endParaRPr lang="en-US"/>
          </a:p>
        </p:txBody>
      </p:sp>
    </p:spTree>
    <p:extLst>
      <p:ext uri="{BB962C8B-B14F-4D97-AF65-F5344CB8AC3E}">
        <p14:creationId xmlns:p14="http://schemas.microsoft.com/office/powerpoint/2010/main" val="2457183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BDE36E3-064B-4319-8971-DB24598FB7A4}" type="datetimeFigureOut">
              <a:rPr lang="en-US" smtClean="0"/>
              <a:pPr/>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01026F-F1B0-4023-B4A0-A3D8B50537F2}" type="slidenum">
              <a:rPr lang="en-US" smtClean="0"/>
              <a:pPr/>
              <a:t>‹#›</a:t>
            </a:fld>
            <a:endParaRPr lang="en-US"/>
          </a:p>
        </p:txBody>
      </p:sp>
    </p:spTree>
    <p:extLst>
      <p:ext uri="{BB962C8B-B14F-4D97-AF65-F5344CB8AC3E}">
        <p14:creationId xmlns:p14="http://schemas.microsoft.com/office/powerpoint/2010/main" val="1234305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DE36E3-064B-4319-8971-DB24598FB7A4}" type="datetimeFigureOut">
              <a:rPr lang="en-US" smtClean="0"/>
              <a:pPr/>
              <a:t>5/12/2023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01026F-F1B0-4023-B4A0-A3D8B50537F2}" type="slidenum">
              <a:rPr lang="en-US" smtClean="0"/>
              <a:pPr/>
              <a:t>‹#›</a:t>
            </a:fld>
            <a:endParaRPr lang="en-US"/>
          </a:p>
        </p:txBody>
      </p:sp>
    </p:spTree>
    <p:extLst>
      <p:ext uri="{BB962C8B-B14F-4D97-AF65-F5344CB8AC3E}">
        <p14:creationId xmlns:p14="http://schemas.microsoft.com/office/powerpoint/2010/main" val="3631632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DBDE36E3-064B-4319-8971-DB24598FB7A4}" type="datetimeFigureOut">
              <a:rPr lang="en-US" smtClean="0"/>
              <a:pPr/>
              <a:t>5/12/2023</a:t>
            </a:fld>
            <a:endParaRPr 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a:p>
        </p:txBody>
      </p:sp>
      <p:sp>
        <p:nvSpPr>
          <p:cNvPr id="5" name="Slide Number Placeholder 4"/>
          <p:cNvSpPr>
            <a:spLocks noGrp="1"/>
          </p:cNvSpPr>
          <p:nvPr>
            <p:ph type="sldNum" sz="quarter" idx="12"/>
          </p:nvPr>
        </p:nvSpPr>
        <p:spPr/>
        <p:txBody>
          <a:bodyPr/>
          <a:lstStyle/>
          <a:p>
            <a:fld id="{2401026F-F1B0-4023-B4A0-A3D8B50537F2}" type="slidenum">
              <a:rPr lang="en-US" smtClean="0"/>
              <a:pPr/>
              <a:t>‹#›</a:t>
            </a:fld>
            <a:endParaRPr lang="en-US"/>
          </a:p>
        </p:txBody>
      </p:sp>
    </p:spTree>
    <p:extLst>
      <p:ext uri="{BB962C8B-B14F-4D97-AF65-F5344CB8AC3E}">
        <p14:creationId xmlns:p14="http://schemas.microsoft.com/office/powerpoint/2010/main" val="2435936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DE36E3-064B-4319-8971-DB24598FB7A4}" type="datetimeFigureOut">
              <a:rPr lang="en-US" smtClean="0"/>
              <a:pPr/>
              <a:t>5/12/2023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01026F-F1B0-4023-B4A0-A3D8B50537F2}" type="slidenum">
              <a:rPr lang="en-US" smtClean="0"/>
              <a:pPr/>
              <a:t>‹#›</a:t>
            </a:fld>
            <a:endParaRPr lang="en-US"/>
          </a:p>
        </p:txBody>
      </p:sp>
    </p:spTree>
    <p:extLst>
      <p:ext uri="{BB962C8B-B14F-4D97-AF65-F5344CB8AC3E}">
        <p14:creationId xmlns:p14="http://schemas.microsoft.com/office/powerpoint/2010/main" val="2497961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DBDE36E3-064B-4319-8971-DB24598FB7A4}" type="datetimeFigureOut">
              <a:rPr lang="en-US" smtClean="0"/>
              <a:pPr/>
              <a:t>5/12/2023</a:t>
            </a:fld>
            <a:endParaRPr lang="en-US"/>
          </a:p>
        </p:txBody>
      </p:sp>
      <p:sp>
        <p:nvSpPr>
          <p:cNvPr id="10" name="Footer Placeholder 9"/>
          <p:cNvSpPr>
            <a:spLocks noGrp="1"/>
          </p:cNvSpPr>
          <p:nvPr>
            <p:ph type="ftr" sz="quarter" idx="11"/>
          </p:nvPr>
        </p:nvSpPr>
        <p:spPr/>
        <p:txBody>
          <a:bodyPr/>
          <a:lstStyle/>
          <a:p>
            <a:endParaRPr lang="en-US"/>
          </a:p>
        </p:txBody>
      </p:sp>
      <p:sp>
        <p:nvSpPr>
          <p:cNvPr id="11" name="Slide Number Placeholder 10"/>
          <p:cNvSpPr>
            <a:spLocks noGrp="1"/>
          </p:cNvSpPr>
          <p:nvPr>
            <p:ph type="sldNum" sz="quarter" idx="12"/>
          </p:nvPr>
        </p:nvSpPr>
        <p:spPr/>
        <p:txBody>
          <a:bodyPr/>
          <a:lstStyle/>
          <a:p>
            <a:fld id="{2401026F-F1B0-4023-B4A0-A3D8B50537F2}" type="slidenum">
              <a:rPr lang="en-US" smtClean="0"/>
              <a:pPr/>
              <a:t>‹#›</a:t>
            </a:fld>
            <a:endParaRPr lang="en-US"/>
          </a:p>
        </p:txBody>
      </p:sp>
    </p:spTree>
    <p:extLst>
      <p:ext uri="{BB962C8B-B14F-4D97-AF65-F5344CB8AC3E}">
        <p14:creationId xmlns:p14="http://schemas.microsoft.com/office/powerpoint/2010/main" val="2713920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DBDE36E3-064B-4319-8971-DB24598FB7A4}" type="datetimeFigureOut">
              <a:rPr lang="en-US" smtClean="0"/>
              <a:pPr/>
              <a:t>5/12/2023</a:t>
            </a:fld>
            <a:endParaRPr lang="en-US"/>
          </a:p>
        </p:txBody>
      </p:sp>
      <p:sp>
        <p:nvSpPr>
          <p:cNvPr id="10" name="Slide Number Placeholder 9"/>
          <p:cNvSpPr>
            <a:spLocks noGrp="1"/>
          </p:cNvSpPr>
          <p:nvPr>
            <p:ph type="sldNum" sz="quarter" idx="12"/>
          </p:nvPr>
        </p:nvSpPr>
        <p:spPr/>
        <p:txBody>
          <a:bodyPr/>
          <a:lstStyle/>
          <a:p>
            <a:fld id="{2401026F-F1B0-4023-B4A0-A3D8B50537F2}" type="slidenum">
              <a:rPr lang="en-US" smtClean="0"/>
              <a:pPr/>
              <a:t>‹#›</a:t>
            </a:fld>
            <a:endParaRPr lang="en-US"/>
          </a:p>
        </p:txBody>
      </p:sp>
    </p:spTree>
    <p:extLst>
      <p:ext uri="{BB962C8B-B14F-4D97-AF65-F5344CB8AC3E}">
        <p14:creationId xmlns:p14="http://schemas.microsoft.com/office/powerpoint/2010/main" val="3547220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DBDE36E3-064B-4319-8971-DB24598FB7A4}" type="datetimeFigureOut">
              <a:rPr lang="en-US" smtClean="0"/>
              <a:pPr/>
              <a:t>5/12/2023</a:t>
            </a:fld>
            <a:endParaRPr lang="en-US"/>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2401026F-F1B0-4023-B4A0-A3D8B50537F2}" type="slidenum">
              <a:rPr lang="en-US" smtClean="0"/>
              <a:pPr/>
              <a:t>‹#›</a:t>
            </a:fld>
            <a:endParaRPr lang="en-US"/>
          </a:p>
        </p:txBody>
      </p:sp>
    </p:spTree>
    <p:extLst>
      <p:ext uri="{BB962C8B-B14F-4D97-AF65-F5344CB8AC3E}">
        <p14:creationId xmlns:p14="http://schemas.microsoft.com/office/powerpoint/2010/main" val="166209183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l" defTabSz="914400" rtl="0" eaLnBrk="1" latinLnBrk="0" hangingPunct="1">
        <a:lnSpc>
          <a:spcPct val="90000"/>
        </a:lnSpc>
        <a:spcBef>
          <a:spcPct val="0"/>
        </a:spcBef>
        <a:buNone/>
        <a:defRPr sz="4200"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sitepoint.com/php/" TargetMode="External"/><Relationship Id="rId7" Type="http://schemas.openxmlformats.org/officeDocument/2006/relationships/hyperlink" Target="https://www.apachefriends.org/download.html" TargetMode="External"/><Relationship Id="rId2" Type="http://schemas.openxmlformats.org/officeDocument/2006/relationships/hyperlink" Target="https://www.w3schools.com/php/default.asp" TargetMode="External"/><Relationship Id="rId1" Type="http://schemas.openxmlformats.org/officeDocument/2006/relationships/slideLayout" Target="../slideLayouts/slideLayout2.xml"/><Relationship Id="rId6" Type="http://schemas.openxmlformats.org/officeDocument/2006/relationships/hyperlink" Target="http://www.mysqltutorial.org/" TargetMode="External"/><Relationship Id="rId5" Type="http://schemas.openxmlformats.org/officeDocument/2006/relationships/hyperlink" Target="https://www.mysql.com/" TargetMode="External"/><Relationship Id="rId4" Type="http://schemas.openxmlformats.org/officeDocument/2006/relationships/hyperlink" Target="https://www.php.ne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528" y="1052736"/>
            <a:ext cx="8429684" cy="4084506"/>
          </a:xfrm>
        </p:spPr>
        <p:txBody>
          <a:bodyPr>
            <a:normAutofit/>
          </a:bodyPr>
          <a:lstStyle/>
          <a:p>
            <a:pPr algn="ctr"/>
            <a:r>
              <a:rPr lang="en-US" sz="5400" b="1" u="sng" dirty="0"/>
              <a:t>Credit Card Application</a:t>
            </a:r>
            <a:br>
              <a:rPr lang="en-US" sz="5400" b="1" u="sng" dirty="0"/>
            </a:br>
            <a:r>
              <a:rPr lang="en-US" sz="5400" b="1" u="sng" dirty="0"/>
              <a:t>Management System</a:t>
            </a:r>
            <a:r>
              <a:rPr lang="en-US" b="1" u="sng" dirty="0"/>
              <a:t/>
            </a:r>
            <a:br>
              <a:rPr lang="en-US" b="1" u="sng" dirty="0"/>
            </a:br>
            <a:r>
              <a:rPr lang="en-US" b="1" u="sng" dirty="0"/>
              <a:t/>
            </a:r>
            <a:br>
              <a:rPr lang="en-US" b="1" u="sng" dirty="0"/>
            </a:br>
            <a:r>
              <a:rPr lang="en-US" sz="3200" b="1" u="sng" dirty="0"/>
              <a:t>Developed in PHP &amp; MySQL</a:t>
            </a:r>
            <a:r>
              <a:rPr lang="en-US" dirty="0"/>
              <a:t/>
            </a:r>
            <a:br>
              <a:rPr lang="en-US" dirty="0"/>
            </a:br>
            <a:endParaRPr lang="en-US" dirty="0"/>
          </a:p>
        </p:txBody>
      </p:sp>
      <p:sp>
        <p:nvSpPr>
          <p:cNvPr id="4" name="Rectangle 3"/>
          <p:cNvSpPr/>
          <p:nvPr/>
        </p:nvSpPr>
        <p:spPr>
          <a:xfrm>
            <a:off x="251520" y="5085184"/>
            <a:ext cx="4572000" cy="1077218"/>
          </a:xfrm>
          <a:prstGeom prst="rect">
            <a:avLst/>
          </a:prstGeom>
        </p:spPr>
        <p:txBody>
          <a:bodyPr>
            <a:spAutoFit/>
          </a:bodyPr>
          <a:lstStyle/>
          <a:p>
            <a:r>
              <a:rPr lang="en-US" sz="800" dirty="0"/>
              <a:t>Username: johndeo12</a:t>
            </a:r>
          </a:p>
          <a:p>
            <a:r>
              <a:rPr lang="en-US" sz="800" dirty="0"/>
              <a:t>Password: Test@123</a:t>
            </a:r>
          </a:p>
          <a:p>
            <a:r>
              <a:rPr lang="en-US" sz="800" dirty="0"/>
              <a:t>Or Register a new Sub-Admin.</a:t>
            </a:r>
          </a:p>
          <a:p>
            <a:endParaRPr lang="en-US" sz="800" dirty="0"/>
          </a:p>
          <a:p>
            <a:r>
              <a:rPr lang="en-US" sz="800" dirty="0"/>
              <a:t>CC Application No :</a:t>
            </a:r>
          </a:p>
          <a:p>
            <a:endParaRPr lang="en-US" sz="800" dirty="0"/>
          </a:p>
          <a:p>
            <a:r>
              <a:rPr lang="en-US" sz="800" dirty="0"/>
              <a:t>Application No: 567944808</a:t>
            </a:r>
          </a:p>
          <a:p>
            <a:r>
              <a:rPr lang="en-US" sz="800" dirty="0"/>
              <a:t>Or Apply for a new credit card.</a:t>
            </a:r>
            <a:endParaRPr lang="en-US" sz="800" dirty="0"/>
          </a:p>
        </p:txBody>
      </p:sp>
      <p:sp>
        <p:nvSpPr>
          <p:cNvPr id="5" name="Rectangle 4"/>
          <p:cNvSpPr/>
          <p:nvPr/>
        </p:nvSpPr>
        <p:spPr>
          <a:xfrm>
            <a:off x="6858000" y="5229200"/>
            <a:ext cx="4572000" cy="1323439"/>
          </a:xfrm>
          <a:prstGeom prst="rect">
            <a:avLst/>
          </a:prstGeom>
        </p:spPr>
        <p:txBody>
          <a:bodyPr>
            <a:spAutoFit/>
          </a:bodyPr>
          <a:lstStyle/>
          <a:p>
            <a:r>
              <a:rPr lang="en-US" sz="800" dirty="0"/>
              <a:t>Credential for admin panel :</a:t>
            </a:r>
          </a:p>
          <a:p>
            <a:endParaRPr lang="en-US" sz="800" dirty="0"/>
          </a:p>
          <a:p>
            <a:r>
              <a:rPr lang="en-US" sz="800" dirty="0"/>
              <a:t>Username: admin</a:t>
            </a:r>
          </a:p>
          <a:p>
            <a:r>
              <a:rPr lang="en-US" sz="800" dirty="0"/>
              <a:t>Password: Test@123</a:t>
            </a:r>
          </a:p>
          <a:p>
            <a:endParaRPr lang="en-US" sz="800" dirty="0"/>
          </a:p>
          <a:p>
            <a:r>
              <a:rPr lang="en-US" sz="800" dirty="0"/>
              <a:t>Credential for  Sub-Admin panel :</a:t>
            </a:r>
          </a:p>
          <a:p>
            <a:endParaRPr lang="en-US" sz="800" dirty="0"/>
          </a:p>
          <a:p>
            <a:r>
              <a:rPr lang="en-US" sz="800" dirty="0"/>
              <a:t>Username: johndeo12</a:t>
            </a:r>
          </a:p>
          <a:p>
            <a:r>
              <a:rPr lang="en-US" sz="800" dirty="0"/>
              <a:t>Password: Test@123</a:t>
            </a:r>
          </a:p>
          <a:p>
            <a:r>
              <a:rPr lang="en-US" sz="800" dirty="0"/>
              <a:t>Or Register a new Sub-Admin.</a:t>
            </a:r>
            <a:endParaRPr lang="en-US" sz="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000108"/>
          </a:xfrm>
        </p:spPr>
        <p:txBody>
          <a:bodyPr/>
          <a:lstStyle/>
          <a:p>
            <a:pPr algn="ctr"/>
            <a:r>
              <a:rPr lang="en-IN" b="1" dirty="0"/>
              <a:t>Use Case Diagram</a:t>
            </a:r>
            <a:endParaRPr lang="en-US" b="1" dirty="0"/>
          </a:p>
        </p:txBody>
      </p:sp>
      <p:pic>
        <p:nvPicPr>
          <p:cNvPr id="4" name="Picture 3">
            <a:extLst>
              <a:ext uri="{FF2B5EF4-FFF2-40B4-BE49-F238E27FC236}">
                <a16:creationId xmlns:a16="http://schemas.microsoft.com/office/drawing/2014/main" id="{9FEA06DE-B863-6081-98BF-A2043BA9FF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1196752"/>
            <a:ext cx="7890080" cy="54792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C19E-4561-AA11-A8DC-FE302D187B3D}"/>
              </a:ext>
            </a:extLst>
          </p:cNvPr>
          <p:cNvSpPr>
            <a:spLocks noGrp="1"/>
          </p:cNvSpPr>
          <p:nvPr>
            <p:ph type="title"/>
          </p:nvPr>
        </p:nvSpPr>
        <p:spPr>
          <a:xfrm>
            <a:off x="1435608" y="-99392"/>
            <a:ext cx="7498080" cy="936104"/>
          </a:xfrm>
        </p:spPr>
        <p:txBody>
          <a:bodyPr/>
          <a:lstStyle/>
          <a:p>
            <a:pPr algn="ctr"/>
            <a:r>
              <a:rPr lang="en-IN" b="1" dirty="0"/>
              <a:t>Continue…</a:t>
            </a:r>
          </a:p>
        </p:txBody>
      </p:sp>
      <p:pic>
        <p:nvPicPr>
          <p:cNvPr id="11" name="Content Placeholder 10">
            <a:extLst>
              <a:ext uri="{FF2B5EF4-FFF2-40B4-BE49-F238E27FC236}">
                <a16:creationId xmlns:a16="http://schemas.microsoft.com/office/drawing/2014/main" id="{E2A51C0D-4662-42F0-AE75-1A72D6CE57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7459" y="2120900"/>
            <a:ext cx="5069081" cy="4051300"/>
          </a:xfrm>
        </p:spPr>
      </p:pic>
    </p:spTree>
    <p:extLst>
      <p:ext uri="{BB962C8B-B14F-4D97-AF65-F5344CB8AC3E}">
        <p14:creationId xmlns:p14="http://schemas.microsoft.com/office/powerpoint/2010/main" val="3098815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88B3-EBC9-3A0D-F288-A5E2E13DE010}"/>
              </a:ext>
            </a:extLst>
          </p:cNvPr>
          <p:cNvSpPr>
            <a:spLocks noGrp="1"/>
          </p:cNvSpPr>
          <p:nvPr>
            <p:ph type="title"/>
          </p:nvPr>
        </p:nvSpPr>
        <p:spPr>
          <a:xfrm>
            <a:off x="1435608" y="44624"/>
            <a:ext cx="7498080" cy="864096"/>
          </a:xfrm>
        </p:spPr>
        <p:txBody>
          <a:bodyPr/>
          <a:lstStyle/>
          <a:p>
            <a:pPr algn="ctr"/>
            <a:r>
              <a:rPr lang="en-IN" b="1" dirty="0"/>
              <a:t>Continue…</a:t>
            </a:r>
          </a:p>
        </p:txBody>
      </p:sp>
      <p:pic>
        <p:nvPicPr>
          <p:cNvPr id="7" name="Content Placeholder 6">
            <a:extLst>
              <a:ext uri="{FF2B5EF4-FFF2-40B4-BE49-F238E27FC236}">
                <a16:creationId xmlns:a16="http://schemas.microsoft.com/office/drawing/2014/main" id="{B2519694-84DF-E0BB-426A-1F7B94B45C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8528" y="2732917"/>
            <a:ext cx="5806943" cy="2827265"/>
          </a:xfrm>
        </p:spPr>
      </p:pic>
    </p:spTree>
    <p:extLst>
      <p:ext uri="{BB962C8B-B14F-4D97-AF65-F5344CB8AC3E}">
        <p14:creationId xmlns:p14="http://schemas.microsoft.com/office/powerpoint/2010/main" val="2148819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142984"/>
          </a:xfrm>
        </p:spPr>
        <p:txBody>
          <a:bodyPr/>
          <a:lstStyle/>
          <a:p>
            <a:pPr algn="ctr"/>
            <a:r>
              <a:rPr lang="en-IN" b="1" dirty="0"/>
              <a:t>ER Diagram</a:t>
            </a:r>
            <a:endParaRPr lang="en-US" b="1" dirty="0"/>
          </a:p>
        </p:txBody>
      </p:sp>
      <p:pic>
        <p:nvPicPr>
          <p:cNvPr id="3" name="Picture 2">
            <a:extLst>
              <a:ext uri="{FF2B5EF4-FFF2-40B4-BE49-F238E27FC236}">
                <a16:creationId xmlns:a16="http://schemas.microsoft.com/office/drawing/2014/main" id="{EED4695B-EA0E-9F5A-D56A-E212FB315473}"/>
              </a:ext>
            </a:extLst>
          </p:cNvPr>
          <p:cNvPicPr>
            <a:picLocks noChangeAspect="1"/>
          </p:cNvPicPr>
          <p:nvPr/>
        </p:nvPicPr>
        <p:blipFill>
          <a:blip r:embed="rId2"/>
          <a:srcRect/>
          <a:stretch>
            <a:fillRect/>
          </a:stretch>
        </p:blipFill>
        <p:spPr bwMode="auto">
          <a:xfrm>
            <a:off x="1259632" y="967740"/>
            <a:ext cx="7416824" cy="5557604"/>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199F2-AF9F-DB9A-77E0-00FEF2FAF8C0}"/>
              </a:ext>
            </a:extLst>
          </p:cNvPr>
          <p:cNvSpPr>
            <a:spLocks noGrp="1"/>
          </p:cNvSpPr>
          <p:nvPr>
            <p:ph type="title"/>
          </p:nvPr>
        </p:nvSpPr>
        <p:spPr/>
        <p:txBody>
          <a:bodyPr/>
          <a:lstStyle/>
          <a:p>
            <a:pPr algn="ctr"/>
            <a:r>
              <a:rPr lang="en-IN" b="1" dirty="0"/>
              <a:t>Dataflow Diagrams (DFDs)</a:t>
            </a:r>
          </a:p>
        </p:txBody>
      </p:sp>
      <p:sp>
        <p:nvSpPr>
          <p:cNvPr id="3" name="Content Placeholder 2">
            <a:extLst>
              <a:ext uri="{FF2B5EF4-FFF2-40B4-BE49-F238E27FC236}">
                <a16:creationId xmlns:a16="http://schemas.microsoft.com/office/drawing/2014/main" id="{6666F14B-DADB-066E-F2A5-FEA50377177D}"/>
              </a:ext>
            </a:extLst>
          </p:cNvPr>
          <p:cNvSpPr>
            <a:spLocks noGrp="1"/>
          </p:cNvSpPr>
          <p:nvPr>
            <p:ph idx="1"/>
          </p:nvPr>
        </p:nvSpPr>
        <p:spPr/>
        <p:txBody>
          <a:bodyPr>
            <a:normAutofit fontScale="77500" lnSpcReduction="20000"/>
          </a:bodyPr>
          <a:lstStyle/>
          <a:p>
            <a:pPr marL="82296" indent="0" algn="just">
              <a:buNone/>
            </a:pPr>
            <a:r>
              <a:rPr lang="en-US" sz="3200" dirty="0">
                <a:solidFill>
                  <a:srgbClr val="333333"/>
                </a:solidFill>
                <a:effectLst/>
                <a:latin typeface="Calibri" panose="020F0502020204030204" pitchFamily="34" charset="0"/>
                <a:ea typeface="Times New Roman" panose="02020603050405020304" pitchFamily="18" charset="0"/>
              </a:rPr>
              <a:t>A Data Flow Diagram (DFD) is a traditional visual representation of the information flows within a system. A neat and clear DFD can depict the right amount of the system requirement graphically. It can be manual, automated, or a combination of both.</a:t>
            </a:r>
            <a:endParaRPr lang="en-IN" sz="3200" dirty="0">
              <a:effectLst/>
              <a:latin typeface="Times New Roman" panose="02020603050405020304" pitchFamily="18" charset="0"/>
              <a:ea typeface="Times New Roman" panose="02020603050405020304" pitchFamily="18" charset="0"/>
            </a:endParaRPr>
          </a:p>
          <a:p>
            <a:pPr marL="82296" indent="0" algn="just">
              <a:buNone/>
            </a:pPr>
            <a:r>
              <a:rPr lang="en-US" sz="3200" dirty="0">
                <a:solidFill>
                  <a:srgbClr val="333333"/>
                </a:solidFill>
                <a:effectLst/>
                <a:latin typeface="Calibri" panose="020F0502020204030204" pitchFamily="34" charset="0"/>
                <a:ea typeface="Times New Roman" panose="02020603050405020304" pitchFamily="18" charset="0"/>
              </a:rPr>
              <a:t>It shows how data enters and leaves the system, what changes the information, and where data is stored.</a:t>
            </a:r>
            <a:endParaRPr lang="en-IN" sz="3200" dirty="0">
              <a:effectLst/>
              <a:latin typeface="Times New Roman" panose="02020603050405020304" pitchFamily="18" charset="0"/>
              <a:ea typeface="Times New Roman" panose="02020603050405020304" pitchFamily="18" charset="0"/>
            </a:endParaRPr>
          </a:p>
          <a:p>
            <a:pPr marL="82296" indent="0" algn="just">
              <a:buNone/>
            </a:pPr>
            <a:r>
              <a:rPr lang="en-US" sz="3200" dirty="0">
                <a:solidFill>
                  <a:srgbClr val="333333"/>
                </a:solidFill>
                <a:effectLst/>
                <a:latin typeface="Calibri" panose="020F0502020204030204" pitchFamily="34" charset="0"/>
                <a:ea typeface="Times New Roman" panose="02020603050405020304" pitchFamily="18" charset="0"/>
              </a:rPr>
              <a:t>The objective of a DFD is to show the scope and boundaries of a system as a whole. It may be used as a communication tool between a system analyst and any person who plays a part in the order that acts as a starting point for redesigning a system. The DFD is also called as a data flow graph or bubble chart.</a:t>
            </a:r>
            <a:endParaRPr lang="en-IN" sz="32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967653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9DD89D-4A56-DC50-09E3-2E2909DCE8F5}"/>
              </a:ext>
            </a:extLst>
          </p:cNvPr>
          <p:cNvSpPr txBox="1"/>
          <p:nvPr/>
        </p:nvSpPr>
        <p:spPr>
          <a:xfrm>
            <a:off x="1259632" y="332656"/>
            <a:ext cx="5328592" cy="369332"/>
          </a:xfrm>
          <a:prstGeom prst="rect">
            <a:avLst/>
          </a:prstGeom>
          <a:noFill/>
        </p:spPr>
        <p:txBody>
          <a:bodyPr wrap="square" rtlCol="0">
            <a:spAutoFit/>
          </a:bodyPr>
          <a:lstStyle/>
          <a:p>
            <a:r>
              <a:rPr lang="en-IN" dirty="0"/>
              <a:t>Zero level</a:t>
            </a:r>
          </a:p>
        </p:txBody>
      </p:sp>
      <p:pic>
        <p:nvPicPr>
          <p:cNvPr id="5" name="Picture 4">
            <a:extLst>
              <a:ext uri="{FF2B5EF4-FFF2-40B4-BE49-F238E27FC236}">
                <a16:creationId xmlns:a16="http://schemas.microsoft.com/office/drawing/2014/main" id="{A0921268-6083-4741-33D3-C1174EED12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106" y="1359387"/>
            <a:ext cx="7585374" cy="5453989"/>
          </a:xfrm>
          <a:prstGeom prst="rect">
            <a:avLst/>
          </a:prstGeom>
        </p:spPr>
      </p:pic>
    </p:spTree>
    <p:extLst>
      <p:ext uri="{BB962C8B-B14F-4D97-AF65-F5344CB8AC3E}">
        <p14:creationId xmlns:p14="http://schemas.microsoft.com/office/powerpoint/2010/main" val="1663597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D2E0AB-2096-04B4-39B8-40D047890E64}"/>
              </a:ext>
            </a:extLst>
          </p:cNvPr>
          <p:cNvSpPr txBox="1"/>
          <p:nvPr/>
        </p:nvSpPr>
        <p:spPr>
          <a:xfrm>
            <a:off x="1403648" y="404664"/>
            <a:ext cx="4320480" cy="369332"/>
          </a:xfrm>
          <a:prstGeom prst="rect">
            <a:avLst/>
          </a:prstGeom>
          <a:noFill/>
        </p:spPr>
        <p:txBody>
          <a:bodyPr wrap="square" rtlCol="0">
            <a:spAutoFit/>
          </a:bodyPr>
          <a:lstStyle/>
          <a:p>
            <a:r>
              <a:rPr lang="en-IN" dirty="0"/>
              <a:t>First level</a:t>
            </a:r>
          </a:p>
        </p:txBody>
      </p:sp>
      <p:pic>
        <p:nvPicPr>
          <p:cNvPr id="5" name="Picture 4">
            <a:extLst>
              <a:ext uri="{FF2B5EF4-FFF2-40B4-BE49-F238E27FC236}">
                <a16:creationId xmlns:a16="http://schemas.microsoft.com/office/drawing/2014/main" id="{979C69B9-A4B9-C9BF-3EF3-9E9452EF0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047543"/>
            <a:ext cx="7488832" cy="5621817"/>
          </a:xfrm>
          <a:prstGeom prst="rect">
            <a:avLst/>
          </a:prstGeom>
        </p:spPr>
      </p:pic>
    </p:spTree>
    <p:extLst>
      <p:ext uri="{BB962C8B-B14F-4D97-AF65-F5344CB8AC3E}">
        <p14:creationId xmlns:p14="http://schemas.microsoft.com/office/powerpoint/2010/main" val="404903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8CEDBE-F0FA-8234-EAA0-75EF95B621DE}"/>
              </a:ext>
            </a:extLst>
          </p:cNvPr>
          <p:cNvSpPr txBox="1"/>
          <p:nvPr/>
        </p:nvSpPr>
        <p:spPr>
          <a:xfrm>
            <a:off x="1259632" y="260648"/>
            <a:ext cx="3384376" cy="369332"/>
          </a:xfrm>
          <a:prstGeom prst="rect">
            <a:avLst/>
          </a:prstGeom>
          <a:noFill/>
        </p:spPr>
        <p:txBody>
          <a:bodyPr wrap="square" rtlCol="0">
            <a:spAutoFit/>
          </a:bodyPr>
          <a:lstStyle/>
          <a:p>
            <a:r>
              <a:rPr lang="en-IN" dirty="0"/>
              <a:t>Second Level</a:t>
            </a:r>
          </a:p>
        </p:txBody>
      </p:sp>
      <p:pic>
        <p:nvPicPr>
          <p:cNvPr id="5" name="Picture 4">
            <a:extLst>
              <a:ext uri="{FF2B5EF4-FFF2-40B4-BE49-F238E27FC236}">
                <a16:creationId xmlns:a16="http://schemas.microsoft.com/office/drawing/2014/main" id="{7E1E4A92-34BA-FD73-608C-9CDE832A22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980728"/>
            <a:ext cx="7920880" cy="5509737"/>
          </a:xfrm>
          <a:prstGeom prst="rect">
            <a:avLst/>
          </a:prstGeom>
        </p:spPr>
      </p:pic>
    </p:spTree>
    <p:extLst>
      <p:ext uri="{BB962C8B-B14F-4D97-AF65-F5344CB8AC3E}">
        <p14:creationId xmlns:p14="http://schemas.microsoft.com/office/powerpoint/2010/main" val="970272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CCA919-5149-5B16-5332-0D07A57FB9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392" y="624597"/>
            <a:ext cx="7715096" cy="5608806"/>
          </a:xfrm>
          <a:prstGeom prst="rect">
            <a:avLst/>
          </a:prstGeom>
        </p:spPr>
      </p:pic>
    </p:spTree>
    <p:extLst>
      <p:ext uri="{BB962C8B-B14F-4D97-AF65-F5344CB8AC3E}">
        <p14:creationId xmlns:p14="http://schemas.microsoft.com/office/powerpoint/2010/main" val="388286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F0386-8B12-CC23-A99D-098C6B343917}"/>
              </a:ext>
            </a:extLst>
          </p:cNvPr>
          <p:cNvSpPr>
            <a:spLocks noGrp="1"/>
          </p:cNvSpPr>
          <p:nvPr>
            <p:ph type="title"/>
          </p:nvPr>
        </p:nvSpPr>
        <p:spPr>
          <a:xfrm>
            <a:off x="1435608" y="-99392"/>
            <a:ext cx="7498080" cy="1152128"/>
          </a:xfrm>
        </p:spPr>
        <p:txBody>
          <a:bodyPr/>
          <a:lstStyle/>
          <a:p>
            <a:pPr algn="ctr"/>
            <a:r>
              <a:rPr lang="en-IN" b="1" dirty="0"/>
              <a:t>Class Diagram</a:t>
            </a:r>
          </a:p>
        </p:txBody>
      </p:sp>
      <p:pic>
        <p:nvPicPr>
          <p:cNvPr id="5" name="Picture 4">
            <a:extLst>
              <a:ext uri="{FF2B5EF4-FFF2-40B4-BE49-F238E27FC236}">
                <a16:creationId xmlns:a16="http://schemas.microsoft.com/office/drawing/2014/main" id="{31002851-BEBE-627A-2472-2C015B927E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615" y="1071083"/>
            <a:ext cx="7344816" cy="5489848"/>
          </a:xfrm>
          <a:prstGeom prst="rect">
            <a:avLst/>
          </a:prstGeom>
        </p:spPr>
      </p:pic>
    </p:spTree>
    <p:extLst>
      <p:ext uri="{BB962C8B-B14F-4D97-AF65-F5344CB8AC3E}">
        <p14:creationId xmlns:p14="http://schemas.microsoft.com/office/powerpoint/2010/main" val="3941425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GB" b="1" u="sng" dirty="0"/>
              <a:t>Abstract</a:t>
            </a:r>
            <a:r>
              <a:rPr lang="en-US" dirty="0"/>
              <a:t/>
            </a:r>
            <a:br>
              <a:rPr lang="en-US" dirty="0"/>
            </a:br>
            <a:endParaRPr lang="en-US" dirty="0"/>
          </a:p>
        </p:txBody>
      </p:sp>
      <p:sp>
        <p:nvSpPr>
          <p:cNvPr id="3" name="Content Placeholder 2"/>
          <p:cNvSpPr>
            <a:spLocks noGrp="1"/>
          </p:cNvSpPr>
          <p:nvPr>
            <p:ph idx="1"/>
          </p:nvPr>
        </p:nvSpPr>
        <p:spPr>
          <a:xfrm>
            <a:off x="1187624" y="857232"/>
            <a:ext cx="7746064" cy="6100160"/>
          </a:xfrm>
        </p:spPr>
        <p:txBody>
          <a:bodyPr>
            <a:normAutofit/>
          </a:bodyPr>
          <a:lstStyle/>
          <a:p>
            <a:pPr>
              <a:lnSpc>
                <a:spcPct val="115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Credit Card Application Management System contains data and information of credit card holder who apply for credit card online. The main purpose of CCAMS is to systematically record, store and update the details of admin/sub-admin and also manage the credit card application.</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This projects helps to those people who apply credit card online without wasting a time and also check the application status by their name/mobile number/application number.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lnSpc>
                <a:spcPct val="115000"/>
              </a:lnSpc>
              <a:spcAft>
                <a:spcPts val="1000"/>
              </a:spcAft>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marR="12700" indent="0" algn="just">
              <a:lnSpc>
                <a:spcPct val="114000"/>
              </a:lnSpc>
              <a:buNone/>
            </a:pPr>
            <a:endParaRPr lang="en-IN" sz="24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142852"/>
            <a:ext cx="7498080" cy="2071702"/>
          </a:xfrm>
        </p:spPr>
        <p:txBody>
          <a:bodyPr>
            <a:normAutofit/>
          </a:bodyPr>
          <a:lstStyle/>
          <a:p>
            <a:pPr algn="ctr"/>
            <a:r>
              <a:rPr lang="en-US" b="1" u="sng" dirty="0"/>
              <a:t>Implementation and </a:t>
            </a:r>
            <a:br>
              <a:rPr lang="en-US" b="1" u="sng" dirty="0"/>
            </a:br>
            <a:r>
              <a:rPr lang="en-US" b="1" u="sng" dirty="0"/>
              <a:t>System Testing</a:t>
            </a:r>
            <a:r>
              <a:rPr lang="en-US" dirty="0"/>
              <a:t/>
            </a:r>
            <a:br>
              <a:rPr lang="en-US" dirty="0"/>
            </a:br>
            <a:endParaRPr lang="en-US" dirty="0"/>
          </a:p>
        </p:txBody>
      </p:sp>
      <p:sp>
        <p:nvSpPr>
          <p:cNvPr id="3" name="Content Placeholder 2"/>
          <p:cNvSpPr>
            <a:spLocks noGrp="1"/>
          </p:cNvSpPr>
          <p:nvPr>
            <p:ph idx="1"/>
          </p:nvPr>
        </p:nvSpPr>
        <p:spPr>
          <a:xfrm>
            <a:off x="1435608" y="1643050"/>
            <a:ext cx="7498080" cy="4605350"/>
          </a:xfrm>
        </p:spPr>
        <p:txBody>
          <a:bodyPr>
            <a:normAutofit lnSpcReduction="10000"/>
          </a:bodyPr>
          <a:lstStyle/>
          <a:p>
            <a:r>
              <a:rPr lang="en-US" dirty="0"/>
              <a:t>After all phase have been perfectly done, the system will be implemented to the server and the system can be used.</a:t>
            </a:r>
          </a:p>
          <a:p>
            <a:endParaRPr lang="en-US" dirty="0"/>
          </a:p>
          <a:p>
            <a:pPr>
              <a:buNone/>
            </a:pPr>
            <a:r>
              <a:rPr lang="en-US" b="1" u="sng" dirty="0"/>
              <a:t>System Testing</a:t>
            </a:r>
          </a:p>
          <a:p>
            <a:pPr>
              <a:buNone/>
            </a:pPr>
            <a:endParaRPr lang="en-US" dirty="0"/>
          </a:p>
          <a:p>
            <a:r>
              <a:rPr lang="en-US" dirty="0"/>
              <a:t>The goal of the system testing process was to determine all faults in our project .The program was subjected to a set of test inputs and many explanations were made and based on these explanations it will be decided whether the program behaves as expected or not. Our Project went through two levels of testing</a:t>
            </a:r>
          </a:p>
          <a:p>
            <a:pPr>
              <a:buFont typeface="Wingdings" pitchFamily="2" charset="2"/>
              <a:buChar char="q"/>
            </a:pPr>
            <a:endParaRPr lang="en-US" dirty="0"/>
          </a:p>
          <a:p>
            <a:pPr>
              <a:buFont typeface="Wingdings" pitchFamily="2" charset="2"/>
              <a:buChar char="q"/>
            </a:pPr>
            <a:r>
              <a:rPr lang="en-US" dirty="0"/>
              <a:t>Unit testing</a:t>
            </a:r>
          </a:p>
          <a:p>
            <a:pPr>
              <a:buFont typeface="Wingdings" pitchFamily="2" charset="2"/>
              <a:buChar char="q"/>
            </a:pPr>
            <a:r>
              <a:rPr lang="en-US" dirty="0"/>
              <a:t>Integration testing</a:t>
            </a: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US" b="1" u="sng" dirty="0"/>
              <a:t>Project Screens</a:t>
            </a:r>
            <a:r>
              <a:rPr lang="en-US" dirty="0"/>
              <a:t/>
            </a:r>
            <a:br>
              <a:rPr lang="en-US" dirty="0"/>
            </a:br>
            <a:endParaRPr lang="en-US" dirty="0"/>
          </a:p>
        </p:txBody>
      </p:sp>
      <p:pic>
        <p:nvPicPr>
          <p:cNvPr id="3" name="Picture 2">
            <a:extLst>
              <a:ext uri="{FF2B5EF4-FFF2-40B4-BE49-F238E27FC236}">
                <a16:creationId xmlns:a16="http://schemas.microsoft.com/office/drawing/2014/main" id="{9301C4B8-CEF2-6BFE-0388-77DFDEC8FE8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9752" y="836712"/>
            <a:ext cx="5943600" cy="583438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BE012B-62BA-318E-3A1D-C2204C38C89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132715"/>
            <a:ext cx="7004248" cy="3296285"/>
          </a:xfrm>
          <a:prstGeom prst="rect">
            <a:avLst/>
          </a:prstGeom>
          <a:noFill/>
          <a:ln>
            <a:noFill/>
          </a:ln>
        </p:spPr>
      </p:pic>
      <p:pic>
        <p:nvPicPr>
          <p:cNvPr id="3" name="Picture 2">
            <a:extLst>
              <a:ext uri="{FF2B5EF4-FFF2-40B4-BE49-F238E27FC236}">
                <a16:creationId xmlns:a16="http://schemas.microsoft.com/office/drawing/2014/main" id="{F23E256F-FD85-7400-EDE5-135B1B68D0C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6678" y="3703925"/>
            <a:ext cx="7004248" cy="299695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D4EF5C-FDE9-FE98-1CB1-603FABBC7E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260648"/>
            <a:ext cx="7128792" cy="3024336"/>
          </a:xfrm>
          <a:prstGeom prst="rect">
            <a:avLst/>
          </a:prstGeom>
          <a:noFill/>
          <a:ln>
            <a:noFill/>
          </a:ln>
        </p:spPr>
      </p:pic>
      <p:pic>
        <p:nvPicPr>
          <p:cNvPr id="3" name="Picture 2">
            <a:extLst>
              <a:ext uri="{FF2B5EF4-FFF2-40B4-BE49-F238E27FC236}">
                <a16:creationId xmlns:a16="http://schemas.microsoft.com/office/drawing/2014/main" id="{6B501DCA-EF1D-1D1D-B428-520B68F45596}"/>
              </a:ext>
            </a:extLst>
          </p:cNvPr>
          <p:cNvPicPr>
            <a:picLocks noChangeAspect="1"/>
          </p:cNvPicPr>
          <p:nvPr/>
        </p:nvPicPr>
        <p:blipFill>
          <a:blip r:embed="rId3"/>
          <a:srcRect/>
          <a:stretch>
            <a:fillRect/>
          </a:stretch>
        </p:blipFill>
        <p:spPr bwMode="auto">
          <a:xfrm>
            <a:off x="1504002" y="3542512"/>
            <a:ext cx="7100446" cy="265938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95B8C8-EABD-E2BA-1447-5D7E9BFBE3E6}"/>
              </a:ext>
            </a:extLst>
          </p:cNvPr>
          <p:cNvPicPr>
            <a:picLocks noChangeAspect="1"/>
          </p:cNvPicPr>
          <p:nvPr/>
        </p:nvPicPr>
        <p:blipFill>
          <a:blip r:embed="rId2"/>
          <a:srcRect/>
          <a:stretch>
            <a:fillRect/>
          </a:stretch>
        </p:blipFill>
        <p:spPr bwMode="auto">
          <a:xfrm>
            <a:off x="1763688" y="188640"/>
            <a:ext cx="6912768" cy="2808312"/>
          </a:xfrm>
          <a:prstGeom prst="rect">
            <a:avLst/>
          </a:prstGeom>
          <a:noFill/>
          <a:ln w="9525">
            <a:noFill/>
            <a:miter lim="800000"/>
            <a:headEnd/>
            <a:tailEnd/>
          </a:ln>
        </p:spPr>
      </p:pic>
      <p:pic>
        <p:nvPicPr>
          <p:cNvPr id="3" name="Picture 2">
            <a:extLst>
              <a:ext uri="{FF2B5EF4-FFF2-40B4-BE49-F238E27FC236}">
                <a16:creationId xmlns:a16="http://schemas.microsoft.com/office/drawing/2014/main" id="{3D6D58B1-AEFA-1A4C-5E87-8C8BFCE5C154}"/>
              </a:ext>
            </a:extLst>
          </p:cNvPr>
          <p:cNvPicPr>
            <a:picLocks noChangeAspect="1"/>
          </p:cNvPicPr>
          <p:nvPr/>
        </p:nvPicPr>
        <p:blipFill>
          <a:blip r:embed="rId3" cstate="print"/>
          <a:srcRect/>
          <a:stretch>
            <a:fillRect/>
          </a:stretch>
        </p:blipFill>
        <p:spPr bwMode="auto">
          <a:xfrm>
            <a:off x="1791744" y="3573016"/>
            <a:ext cx="6884712" cy="264033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7CBB87-AAC6-8D0D-F4A3-E0CC7E2FCF7D}"/>
              </a:ext>
            </a:extLst>
          </p:cNvPr>
          <p:cNvPicPr>
            <a:picLocks noChangeAspect="1"/>
          </p:cNvPicPr>
          <p:nvPr/>
        </p:nvPicPr>
        <p:blipFill>
          <a:blip r:embed="rId2" cstate="print"/>
          <a:srcRect/>
          <a:stretch>
            <a:fillRect/>
          </a:stretch>
        </p:blipFill>
        <p:spPr bwMode="auto">
          <a:xfrm>
            <a:off x="1403648" y="150495"/>
            <a:ext cx="7344816" cy="2558425"/>
          </a:xfrm>
          <a:prstGeom prst="rect">
            <a:avLst/>
          </a:prstGeom>
          <a:noFill/>
          <a:ln w="9525">
            <a:noFill/>
            <a:miter lim="800000"/>
            <a:headEnd/>
            <a:tailEnd/>
          </a:ln>
        </p:spPr>
      </p:pic>
      <p:pic>
        <p:nvPicPr>
          <p:cNvPr id="3" name="Picture 2">
            <a:extLst>
              <a:ext uri="{FF2B5EF4-FFF2-40B4-BE49-F238E27FC236}">
                <a16:creationId xmlns:a16="http://schemas.microsoft.com/office/drawing/2014/main" id="{BC19311A-2CA8-5D78-F01A-8ED9B4BF7C9F}"/>
              </a:ext>
            </a:extLst>
          </p:cNvPr>
          <p:cNvPicPr>
            <a:picLocks noChangeAspect="1"/>
          </p:cNvPicPr>
          <p:nvPr/>
        </p:nvPicPr>
        <p:blipFill>
          <a:blip r:embed="rId3" cstate="print"/>
          <a:srcRect/>
          <a:stretch>
            <a:fillRect/>
          </a:stretch>
        </p:blipFill>
        <p:spPr bwMode="auto">
          <a:xfrm>
            <a:off x="1331640" y="3068960"/>
            <a:ext cx="7344816" cy="267589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645E-8217-6DE6-B2B3-9EA49FF76DDA}"/>
              </a:ext>
            </a:extLst>
          </p:cNvPr>
          <p:cNvPicPr>
            <a:picLocks noChangeAspect="1"/>
          </p:cNvPicPr>
          <p:nvPr/>
        </p:nvPicPr>
        <p:blipFill>
          <a:blip r:embed="rId2" cstate="print"/>
          <a:srcRect/>
          <a:stretch>
            <a:fillRect/>
          </a:stretch>
        </p:blipFill>
        <p:spPr bwMode="auto">
          <a:xfrm>
            <a:off x="1403648" y="188640"/>
            <a:ext cx="7632848" cy="2925445"/>
          </a:xfrm>
          <a:prstGeom prst="rect">
            <a:avLst/>
          </a:prstGeom>
          <a:noFill/>
          <a:ln w="9525">
            <a:noFill/>
            <a:miter lim="800000"/>
            <a:headEnd/>
            <a:tailEnd/>
          </a:ln>
        </p:spPr>
      </p:pic>
      <p:pic>
        <p:nvPicPr>
          <p:cNvPr id="3" name="Picture 2">
            <a:extLst>
              <a:ext uri="{FF2B5EF4-FFF2-40B4-BE49-F238E27FC236}">
                <a16:creationId xmlns:a16="http://schemas.microsoft.com/office/drawing/2014/main" id="{714E235A-127D-8B0C-BC09-831CF515A103}"/>
              </a:ext>
            </a:extLst>
          </p:cNvPr>
          <p:cNvPicPr>
            <a:picLocks noChangeAspect="1"/>
          </p:cNvPicPr>
          <p:nvPr/>
        </p:nvPicPr>
        <p:blipFill>
          <a:blip r:embed="rId3" cstate="print"/>
          <a:srcRect/>
          <a:stretch>
            <a:fillRect/>
          </a:stretch>
        </p:blipFill>
        <p:spPr bwMode="auto">
          <a:xfrm>
            <a:off x="1403648" y="3573016"/>
            <a:ext cx="7560840" cy="2673985"/>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935AAD-54B2-6D79-2FF0-E27119751CAF}"/>
              </a:ext>
            </a:extLst>
          </p:cNvPr>
          <p:cNvPicPr>
            <a:picLocks noChangeAspect="1"/>
          </p:cNvPicPr>
          <p:nvPr/>
        </p:nvPicPr>
        <p:blipFill>
          <a:blip r:embed="rId2" cstate="print"/>
          <a:srcRect/>
          <a:stretch>
            <a:fillRect/>
          </a:stretch>
        </p:blipFill>
        <p:spPr bwMode="auto">
          <a:xfrm>
            <a:off x="1331640" y="404664"/>
            <a:ext cx="7560840" cy="2630170"/>
          </a:xfrm>
          <a:prstGeom prst="rect">
            <a:avLst/>
          </a:prstGeom>
          <a:noFill/>
          <a:ln w="9525">
            <a:noFill/>
            <a:miter lim="800000"/>
            <a:headEnd/>
            <a:tailEnd/>
          </a:ln>
        </p:spPr>
      </p:pic>
      <p:pic>
        <p:nvPicPr>
          <p:cNvPr id="6" name="Picture 5">
            <a:extLst>
              <a:ext uri="{FF2B5EF4-FFF2-40B4-BE49-F238E27FC236}">
                <a16:creationId xmlns:a16="http://schemas.microsoft.com/office/drawing/2014/main" id="{E48EE52C-2336-AB29-3623-B74CB303A3B8}"/>
              </a:ext>
            </a:extLst>
          </p:cNvPr>
          <p:cNvPicPr>
            <a:picLocks noChangeAspect="1"/>
          </p:cNvPicPr>
          <p:nvPr/>
        </p:nvPicPr>
        <p:blipFill>
          <a:blip r:embed="rId3" cstate="print"/>
          <a:srcRect/>
          <a:stretch>
            <a:fillRect/>
          </a:stretch>
        </p:blipFill>
        <p:spPr bwMode="auto">
          <a:xfrm>
            <a:off x="1350440" y="3429000"/>
            <a:ext cx="7560840" cy="273939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1B318B-DFB9-9B5F-FEFB-0706948ED970}"/>
              </a:ext>
            </a:extLst>
          </p:cNvPr>
          <p:cNvPicPr>
            <a:picLocks noChangeAspect="1"/>
          </p:cNvPicPr>
          <p:nvPr/>
        </p:nvPicPr>
        <p:blipFill>
          <a:blip r:embed="rId2" cstate="print"/>
          <a:srcRect/>
          <a:stretch>
            <a:fillRect/>
          </a:stretch>
        </p:blipFill>
        <p:spPr bwMode="auto">
          <a:xfrm>
            <a:off x="1600200" y="332656"/>
            <a:ext cx="7148264" cy="2664460"/>
          </a:xfrm>
          <a:prstGeom prst="rect">
            <a:avLst/>
          </a:prstGeom>
          <a:noFill/>
          <a:ln w="9525">
            <a:noFill/>
            <a:miter lim="800000"/>
            <a:headEnd/>
            <a:tailEnd/>
          </a:ln>
        </p:spPr>
      </p:pic>
      <p:pic>
        <p:nvPicPr>
          <p:cNvPr id="3" name="Picture 2">
            <a:extLst>
              <a:ext uri="{FF2B5EF4-FFF2-40B4-BE49-F238E27FC236}">
                <a16:creationId xmlns:a16="http://schemas.microsoft.com/office/drawing/2014/main" id="{D425F26C-F226-F977-CAC4-C957B5B9A345}"/>
              </a:ext>
            </a:extLst>
          </p:cNvPr>
          <p:cNvPicPr>
            <a:picLocks noChangeAspect="1"/>
          </p:cNvPicPr>
          <p:nvPr/>
        </p:nvPicPr>
        <p:blipFill>
          <a:blip r:embed="rId3" cstate="print"/>
          <a:srcRect/>
          <a:stretch>
            <a:fillRect/>
          </a:stretch>
        </p:blipFill>
        <p:spPr bwMode="auto">
          <a:xfrm>
            <a:off x="1600200" y="3140968"/>
            <a:ext cx="7436296" cy="331978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293272-9473-2388-B12A-D8264DEE46A1}"/>
              </a:ext>
            </a:extLst>
          </p:cNvPr>
          <p:cNvPicPr>
            <a:picLocks noChangeAspect="1"/>
          </p:cNvPicPr>
          <p:nvPr/>
        </p:nvPicPr>
        <p:blipFill>
          <a:blip r:embed="rId2" cstate="print"/>
          <a:srcRect/>
          <a:stretch>
            <a:fillRect/>
          </a:stretch>
        </p:blipFill>
        <p:spPr bwMode="auto">
          <a:xfrm>
            <a:off x="1331640" y="188640"/>
            <a:ext cx="7560840" cy="2641600"/>
          </a:xfrm>
          <a:prstGeom prst="rect">
            <a:avLst/>
          </a:prstGeom>
          <a:noFill/>
          <a:ln w="9525">
            <a:noFill/>
            <a:miter lim="800000"/>
            <a:headEnd/>
            <a:tailEnd/>
          </a:ln>
        </p:spPr>
      </p:pic>
      <p:pic>
        <p:nvPicPr>
          <p:cNvPr id="5" name="Picture 4">
            <a:extLst>
              <a:ext uri="{FF2B5EF4-FFF2-40B4-BE49-F238E27FC236}">
                <a16:creationId xmlns:a16="http://schemas.microsoft.com/office/drawing/2014/main" id="{EEBBBBC0-89F3-B244-152D-D5E3292F9D06}"/>
              </a:ext>
            </a:extLst>
          </p:cNvPr>
          <p:cNvPicPr>
            <a:picLocks noChangeAspect="1"/>
          </p:cNvPicPr>
          <p:nvPr/>
        </p:nvPicPr>
        <p:blipFill>
          <a:blip r:embed="rId3" cstate="print"/>
          <a:srcRect/>
          <a:stretch>
            <a:fillRect/>
          </a:stretch>
        </p:blipFill>
        <p:spPr bwMode="auto">
          <a:xfrm>
            <a:off x="1331640" y="3284984"/>
            <a:ext cx="7560840" cy="2911475"/>
          </a:xfrm>
          <a:prstGeom prst="rect">
            <a:avLst/>
          </a:prstGeom>
          <a:noFill/>
          <a:ln w="9525">
            <a:noFill/>
            <a:miter lim="800000"/>
            <a:headEnd/>
            <a:tailEnd/>
          </a:ln>
        </p:spPr>
      </p:pic>
    </p:spTree>
    <p:extLst>
      <p:ext uri="{BB962C8B-B14F-4D97-AF65-F5344CB8AC3E}">
        <p14:creationId xmlns:p14="http://schemas.microsoft.com/office/powerpoint/2010/main" val="178179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369B0-BB9F-784F-4B98-FB926F0C3A62}"/>
              </a:ext>
            </a:extLst>
          </p:cNvPr>
          <p:cNvSpPr>
            <a:spLocks noGrp="1"/>
          </p:cNvSpPr>
          <p:nvPr>
            <p:ph type="title"/>
          </p:nvPr>
        </p:nvSpPr>
        <p:spPr>
          <a:xfrm>
            <a:off x="1435608" y="0"/>
            <a:ext cx="7498080" cy="980728"/>
          </a:xfrm>
        </p:spPr>
        <p:txBody>
          <a:bodyPr/>
          <a:lstStyle/>
          <a:p>
            <a:pPr algn="ctr"/>
            <a:r>
              <a:rPr lang="en-IN" b="1" dirty="0"/>
              <a:t>Purpose of the Project</a:t>
            </a:r>
          </a:p>
        </p:txBody>
      </p:sp>
      <p:sp>
        <p:nvSpPr>
          <p:cNvPr id="3" name="Content Placeholder 2">
            <a:extLst>
              <a:ext uri="{FF2B5EF4-FFF2-40B4-BE49-F238E27FC236}">
                <a16:creationId xmlns:a16="http://schemas.microsoft.com/office/drawing/2014/main" id="{63AA11BA-B415-1FB6-C626-6A663C90E87B}"/>
              </a:ext>
            </a:extLst>
          </p:cNvPr>
          <p:cNvSpPr>
            <a:spLocks noGrp="1"/>
          </p:cNvSpPr>
          <p:nvPr>
            <p:ph idx="1"/>
          </p:nvPr>
        </p:nvSpPr>
        <p:spPr>
          <a:xfrm>
            <a:off x="1259632" y="1268760"/>
            <a:ext cx="7674056" cy="5760640"/>
          </a:xfrm>
        </p:spPr>
        <p:txBody>
          <a:bodyPr>
            <a:normAutofit/>
          </a:bodyPr>
          <a:lstStyle/>
          <a:p>
            <a:pPr>
              <a:lnSpc>
                <a:spcPct val="115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The purpose of developing Credit Card Application Management System is to apply credit card online without wasting a time. Another purpose for developing this application is to generate the report automatically.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buNone/>
            </a:pPr>
            <a:r>
              <a:rPr lang="en-IN" b="1" dirty="0"/>
              <a:t>Scope of the Project</a:t>
            </a:r>
          </a:p>
          <a:p>
            <a:pPr marL="82296" indent="0">
              <a:buNone/>
            </a:pPr>
            <a:r>
              <a:rPr lang="en-US" sz="1800" dirty="0">
                <a:effectLst/>
                <a:latin typeface="Calibri" panose="020F0502020204030204" pitchFamily="34" charset="0"/>
                <a:ea typeface="Calibri" panose="020F0502020204030204" pitchFamily="34" charset="0"/>
                <a:cs typeface="Calibri" panose="020F0502020204030204" pitchFamily="34" charset="0"/>
              </a:rPr>
              <a:t>Credit Card Application Management System is developed as a web application and it will work over web to apply credit card online.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buNone/>
            </a:pPr>
            <a:endParaRPr lang="en-IN" dirty="0"/>
          </a:p>
        </p:txBody>
      </p:sp>
    </p:spTree>
    <p:extLst>
      <p:ext uri="{BB962C8B-B14F-4D97-AF65-F5344CB8AC3E}">
        <p14:creationId xmlns:p14="http://schemas.microsoft.com/office/powerpoint/2010/main" val="914662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2E9A51-0076-C465-582A-7817C7E6EBC9}"/>
              </a:ext>
            </a:extLst>
          </p:cNvPr>
          <p:cNvPicPr>
            <a:picLocks noChangeAspect="1"/>
          </p:cNvPicPr>
          <p:nvPr/>
        </p:nvPicPr>
        <p:blipFill>
          <a:blip r:embed="rId2" cstate="print"/>
          <a:srcRect/>
          <a:stretch>
            <a:fillRect/>
          </a:stretch>
        </p:blipFill>
        <p:spPr bwMode="auto">
          <a:xfrm>
            <a:off x="1403648" y="404664"/>
            <a:ext cx="6984776" cy="2616835"/>
          </a:xfrm>
          <a:prstGeom prst="rect">
            <a:avLst/>
          </a:prstGeom>
          <a:noFill/>
          <a:ln w="9525">
            <a:noFill/>
            <a:miter lim="800000"/>
            <a:headEnd/>
            <a:tailEnd/>
          </a:ln>
        </p:spPr>
      </p:pic>
      <p:pic>
        <p:nvPicPr>
          <p:cNvPr id="5" name="Picture 4">
            <a:extLst>
              <a:ext uri="{FF2B5EF4-FFF2-40B4-BE49-F238E27FC236}">
                <a16:creationId xmlns:a16="http://schemas.microsoft.com/office/drawing/2014/main" id="{4F9CFC38-A7E1-174B-C2CE-FD22530934B6}"/>
              </a:ext>
            </a:extLst>
          </p:cNvPr>
          <p:cNvPicPr>
            <a:picLocks noChangeAspect="1"/>
          </p:cNvPicPr>
          <p:nvPr/>
        </p:nvPicPr>
        <p:blipFill>
          <a:blip r:embed="rId3" cstate="print"/>
          <a:srcRect/>
          <a:stretch>
            <a:fillRect/>
          </a:stretch>
        </p:blipFill>
        <p:spPr bwMode="auto">
          <a:xfrm>
            <a:off x="1403648" y="3356992"/>
            <a:ext cx="6984776" cy="2630170"/>
          </a:xfrm>
          <a:prstGeom prst="rect">
            <a:avLst/>
          </a:prstGeom>
          <a:noFill/>
          <a:ln w="9525">
            <a:noFill/>
            <a:miter lim="800000"/>
            <a:headEnd/>
            <a:tailEnd/>
          </a:ln>
        </p:spPr>
      </p:pic>
    </p:spTree>
    <p:extLst>
      <p:ext uri="{BB962C8B-B14F-4D97-AF65-F5344CB8AC3E}">
        <p14:creationId xmlns:p14="http://schemas.microsoft.com/office/powerpoint/2010/main" val="4250329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539170-4499-4CA7-72D6-0198658E2402}"/>
              </a:ext>
            </a:extLst>
          </p:cNvPr>
          <p:cNvPicPr>
            <a:picLocks noChangeAspect="1"/>
          </p:cNvPicPr>
          <p:nvPr/>
        </p:nvPicPr>
        <p:blipFill>
          <a:blip r:embed="rId2" cstate="print"/>
          <a:srcRect/>
          <a:stretch>
            <a:fillRect/>
          </a:stretch>
        </p:blipFill>
        <p:spPr bwMode="auto">
          <a:xfrm>
            <a:off x="1475656" y="317537"/>
            <a:ext cx="7344816" cy="2679416"/>
          </a:xfrm>
          <a:prstGeom prst="rect">
            <a:avLst/>
          </a:prstGeom>
          <a:noFill/>
          <a:ln w="9525">
            <a:noFill/>
            <a:miter lim="800000"/>
            <a:headEnd/>
            <a:tailEnd/>
          </a:ln>
        </p:spPr>
      </p:pic>
      <p:pic>
        <p:nvPicPr>
          <p:cNvPr id="3" name="Picture 2">
            <a:extLst>
              <a:ext uri="{FF2B5EF4-FFF2-40B4-BE49-F238E27FC236}">
                <a16:creationId xmlns:a16="http://schemas.microsoft.com/office/drawing/2014/main" id="{C2354D53-D9FE-FC11-ECDF-EE4751B8A87F}"/>
              </a:ext>
            </a:extLst>
          </p:cNvPr>
          <p:cNvPicPr>
            <a:picLocks noChangeAspect="1"/>
          </p:cNvPicPr>
          <p:nvPr/>
        </p:nvPicPr>
        <p:blipFill>
          <a:blip r:embed="rId3" cstate="print"/>
          <a:srcRect/>
          <a:stretch>
            <a:fillRect/>
          </a:stretch>
        </p:blipFill>
        <p:spPr bwMode="auto">
          <a:xfrm>
            <a:off x="1475656" y="3284984"/>
            <a:ext cx="7272808" cy="3322955"/>
          </a:xfrm>
          <a:prstGeom prst="rect">
            <a:avLst/>
          </a:prstGeom>
          <a:noFill/>
          <a:ln w="9525">
            <a:noFill/>
            <a:miter lim="800000"/>
            <a:headEnd/>
            <a:tailEnd/>
          </a:ln>
        </p:spPr>
      </p:pic>
    </p:spTree>
    <p:extLst>
      <p:ext uri="{BB962C8B-B14F-4D97-AF65-F5344CB8AC3E}">
        <p14:creationId xmlns:p14="http://schemas.microsoft.com/office/powerpoint/2010/main" val="1296413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03E2E6-DDCF-AB32-4D9F-781A5B1E5556}"/>
              </a:ext>
            </a:extLst>
          </p:cNvPr>
          <p:cNvPicPr>
            <a:picLocks noChangeAspect="1"/>
          </p:cNvPicPr>
          <p:nvPr/>
        </p:nvPicPr>
        <p:blipFill>
          <a:blip r:embed="rId2" cstate="print"/>
          <a:srcRect/>
          <a:stretch>
            <a:fillRect/>
          </a:stretch>
        </p:blipFill>
        <p:spPr bwMode="auto">
          <a:xfrm>
            <a:off x="1600200" y="332656"/>
            <a:ext cx="6788224" cy="3283585"/>
          </a:xfrm>
          <a:prstGeom prst="rect">
            <a:avLst/>
          </a:prstGeom>
          <a:noFill/>
          <a:ln w="9525">
            <a:noFill/>
            <a:miter lim="800000"/>
            <a:headEnd/>
            <a:tailEnd/>
          </a:ln>
        </p:spPr>
      </p:pic>
      <p:pic>
        <p:nvPicPr>
          <p:cNvPr id="3" name="Picture 2">
            <a:extLst>
              <a:ext uri="{FF2B5EF4-FFF2-40B4-BE49-F238E27FC236}">
                <a16:creationId xmlns:a16="http://schemas.microsoft.com/office/drawing/2014/main" id="{17B31877-3795-EB0B-AB80-89BC24876162}"/>
              </a:ext>
            </a:extLst>
          </p:cNvPr>
          <p:cNvPicPr>
            <a:picLocks noChangeAspect="1"/>
          </p:cNvPicPr>
          <p:nvPr/>
        </p:nvPicPr>
        <p:blipFill>
          <a:blip r:embed="rId3" cstate="print"/>
          <a:srcRect/>
          <a:stretch>
            <a:fillRect/>
          </a:stretch>
        </p:blipFill>
        <p:spPr bwMode="auto">
          <a:xfrm>
            <a:off x="1600200" y="3875978"/>
            <a:ext cx="6860232" cy="2646045"/>
          </a:xfrm>
          <a:prstGeom prst="rect">
            <a:avLst/>
          </a:prstGeom>
          <a:noFill/>
          <a:ln w="9525">
            <a:noFill/>
            <a:miter lim="800000"/>
            <a:headEnd/>
            <a:tailEnd/>
          </a:ln>
        </p:spPr>
      </p:pic>
    </p:spTree>
    <p:extLst>
      <p:ext uri="{BB962C8B-B14F-4D97-AF65-F5344CB8AC3E}">
        <p14:creationId xmlns:p14="http://schemas.microsoft.com/office/powerpoint/2010/main" val="3205712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6DD0-4D5C-3C1C-222D-A083EF7058A7}"/>
              </a:ext>
            </a:extLst>
          </p:cNvPr>
          <p:cNvSpPr>
            <a:spLocks noGrp="1"/>
          </p:cNvSpPr>
          <p:nvPr>
            <p:ph type="title"/>
          </p:nvPr>
        </p:nvSpPr>
        <p:spPr>
          <a:xfrm>
            <a:off x="1115616" y="548680"/>
            <a:ext cx="8064896" cy="360040"/>
          </a:xfrm>
        </p:spPr>
        <p:txBody>
          <a:bodyPr>
            <a:normAutofit fontScale="90000"/>
          </a:bodyPr>
          <a:lstStyle/>
          <a:p>
            <a:pPr algn="ctr"/>
            <a:r>
              <a:rPr lang="en-US" sz="4000" b="1" dirty="0">
                <a:effectLst>
                  <a:outerShdw blurRad="50800" dist="38100" algn="tr" rotWithShape="0">
                    <a:prstClr val="black">
                      <a:alpha val="40000"/>
                    </a:prstClr>
                  </a:outerShdw>
                </a:effectLst>
                <a:latin typeface="Times New Roman" panose="02020603050405020304" pitchFamily="18" charset="0"/>
                <a:ea typeface="Times New Roman" panose="02020603050405020304" pitchFamily="18" charset="0"/>
              </a:rPr>
              <a:t>Conclusion</a:t>
            </a:r>
            <a:r>
              <a:rPr lang="en-IN" sz="1800" b="1" dirty="0">
                <a:effectLst>
                  <a:outerShdw blurRad="50800" dist="38100" algn="tr" rotWithShape="0">
                    <a:prstClr val="black">
                      <a:alpha val="40000"/>
                    </a:prstClr>
                  </a:outerShdw>
                </a:effectLst>
                <a:latin typeface="Times New Roman" panose="02020603050405020304" pitchFamily="18" charset="0"/>
                <a:ea typeface="Times New Roman" panose="02020603050405020304" pitchFamily="18" charset="0"/>
              </a:rPr>
              <a:t/>
            </a:r>
            <a:br>
              <a:rPr lang="en-IN" sz="1800" b="1" dirty="0">
                <a:effectLst>
                  <a:outerShdw blurRad="50800" dist="38100" algn="tr" rotWithShape="0">
                    <a:prstClr val="black">
                      <a:alpha val="40000"/>
                    </a:prstClr>
                  </a:outerShdw>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8F4CC09E-328C-FC4A-6A9B-8669484BF513}"/>
              </a:ext>
            </a:extLst>
          </p:cNvPr>
          <p:cNvSpPr>
            <a:spLocks noGrp="1"/>
          </p:cNvSpPr>
          <p:nvPr>
            <p:ph idx="1"/>
          </p:nvPr>
        </p:nvSpPr>
        <p:spPr>
          <a:xfrm>
            <a:off x="1043608" y="764704"/>
            <a:ext cx="8100392" cy="5976664"/>
          </a:xfrm>
        </p:spPr>
        <p:txBody>
          <a:bodyPr>
            <a:normAutofit fontScale="25000" lnSpcReduction="20000"/>
          </a:bodyPr>
          <a:lstStyle/>
          <a:p>
            <a:pPr marL="82296" marR="114300" indent="0">
              <a:lnSpc>
                <a:spcPct val="145000"/>
              </a:lnSpc>
              <a:spcAft>
                <a:spcPts val="1000"/>
              </a:spcAft>
              <a:buNone/>
            </a:pPr>
            <a:r>
              <a:rPr lang="en-US" sz="4300" dirty="0">
                <a:effectLst/>
                <a:latin typeface="Calibri" panose="020F0502020204030204" pitchFamily="34" charset="0"/>
                <a:ea typeface="Calibri" panose="020F0502020204030204" pitchFamily="34" charset="0"/>
                <a:cs typeface="Calibri" panose="020F0502020204030204" pitchFamily="34" charset="0"/>
              </a:rPr>
              <a:t>This Application provides an online version of Credit Card Application Management System which will benefit the bank firm who want to maintain records of credit card holder and also help to customer to apply credit card online without wasting a time and apply with their convenience.</a:t>
            </a:r>
            <a:endParaRPr lang="en-IN" sz="43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marR="101600" indent="0">
              <a:lnSpc>
                <a:spcPct val="148000"/>
              </a:lnSpc>
              <a:spcAft>
                <a:spcPts val="1000"/>
              </a:spcAft>
              <a:buNone/>
            </a:pPr>
            <a:r>
              <a:rPr lang="en-US" sz="4300" dirty="0">
                <a:effectLst/>
                <a:latin typeface="Calibri" panose="020F0502020204030204" pitchFamily="34" charset="0"/>
                <a:ea typeface="Calibri" panose="020F0502020204030204" pitchFamily="34" charset="0"/>
                <a:cs typeface="Calibri" panose="020F0502020204030204" pitchFamily="34" charset="0"/>
              </a:rPr>
              <a:t>It makes entire process online and can generate reports. </a:t>
            </a:r>
            <a:r>
              <a:rPr lang="en-US" sz="43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Application was designed in such a way that future changes can be    done easily. The following conclusions can be deduced from the development of the project. </a:t>
            </a:r>
            <a:endParaRPr lang="en-IN" sz="43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1000"/>
              </a:spcAft>
              <a:buFont typeface="Wingdings" panose="05000000000000000000" pitchFamily="2" charset="2"/>
              <a:buChar char="v"/>
              <a:tabLst>
                <a:tab pos="914400" algn="l"/>
              </a:tabLst>
            </a:pPr>
            <a:r>
              <a:rPr lang="en-US" sz="43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Automation of the entire system improves the productivity.</a:t>
            </a:r>
            <a:endParaRPr lang="en-IN" sz="43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1000"/>
              </a:spcAft>
              <a:buFont typeface="Wingdings" panose="05000000000000000000" pitchFamily="2" charset="2"/>
              <a:buChar char="v"/>
              <a:tabLst>
                <a:tab pos="914400" algn="l"/>
              </a:tabLst>
            </a:pPr>
            <a:r>
              <a:rPr lang="en-US" sz="43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It provides a friendly graphical user interface which proves to be better when compared to the existing system.</a:t>
            </a:r>
            <a:endParaRPr lang="en-IN" sz="43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1000"/>
              </a:spcAft>
              <a:buFont typeface="Wingdings" panose="05000000000000000000" pitchFamily="2" charset="2"/>
              <a:buChar char="v"/>
              <a:tabLst>
                <a:tab pos="914400" algn="l"/>
              </a:tabLst>
            </a:pPr>
            <a:r>
              <a:rPr lang="en-US" sz="43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It gives appropriate access to the authorized users depending on their permissions.</a:t>
            </a:r>
            <a:endParaRPr lang="en-IN" sz="43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1000"/>
              </a:spcAft>
              <a:buFont typeface="Wingdings" panose="05000000000000000000" pitchFamily="2" charset="2"/>
              <a:buChar char="v"/>
              <a:tabLst>
                <a:tab pos="914400" algn="l"/>
              </a:tabLst>
            </a:pPr>
            <a:r>
              <a:rPr lang="en-US" sz="43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It effectively overcomes the delay in communications.</a:t>
            </a:r>
            <a:endParaRPr lang="en-IN" sz="43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1000"/>
              </a:spcAft>
              <a:buFont typeface="Wingdings" panose="05000000000000000000" pitchFamily="2" charset="2"/>
              <a:buChar char="v"/>
              <a:tabLst>
                <a:tab pos="914400" algn="l"/>
              </a:tabLst>
            </a:pPr>
            <a:r>
              <a:rPr lang="en-US" sz="43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Updating of information becomes so easier.</a:t>
            </a:r>
            <a:endParaRPr lang="en-IN" sz="43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1000"/>
              </a:spcAft>
              <a:buFont typeface="Wingdings" panose="05000000000000000000" pitchFamily="2" charset="2"/>
              <a:buChar char="v"/>
              <a:tabLst>
                <a:tab pos="914400" algn="l"/>
              </a:tabLst>
            </a:pPr>
            <a:r>
              <a:rPr lang="en-US" sz="43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System security, data security and reliability are the striking features.</a:t>
            </a:r>
            <a:endParaRPr lang="en-IN" sz="43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50000"/>
              </a:lnSpc>
              <a:spcAft>
                <a:spcPts val="1000"/>
              </a:spcAft>
              <a:buFont typeface="Wingdings" panose="05000000000000000000" pitchFamily="2" charset="2"/>
              <a:buChar char="v"/>
              <a:tabLst>
                <a:tab pos="914400" algn="l"/>
              </a:tabLst>
            </a:pPr>
            <a:r>
              <a:rPr lang="en-US" sz="43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System has adequate scope for modification in future if it is necessary.</a:t>
            </a:r>
            <a:endParaRPr lang="en-IN" sz="43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lgn="just">
              <a:lnSpc>
                <a:spcPct val="115000"/>
              </a:lnSpc>
              <a:spcAft>
                <a:spcPts val="1000"/>
              </a:spcAft>
              <a:buNone/>
              <a:tabLst>
                <a:tab pos="1995805" algn="l"/>
              </a:tabLs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buNone/>
            </a:pPr>
            <a:endParaRPr lang="en-IN" dirty="0"/>
          </a:p>
        </p:txBody>
      </p:sp>
    </p:spTree>
    <p:extLst>
      <p:ext uri="{BB962C8B-B14F-4D97-AF65-F5344CB8AC3E}">
        <p14:creationId xmlns:p14="http://schemas.microsoft.com/office/powerpoint/2010/main" val="4264840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725470"/>
          </a:xfrm>
        </p:spPr>
        <p:txBody>
          <a:bodyPr>
            <a:normAutofit fontScale="90000"/>
          </a:bodyPr>
          <a:lstStyle/>
          <a:p>
            <a:pPr algn="ctr"/>
            <a:r>
              <a:rPr lang="en-US" b="1" u="sng" dirty="0"/>
              <a:t>References</a:t>
            </a:r>
            <a:r>
              <a:rPr lang="en-US" dirty="0"/>
              <a:t/>
            </a:r>
            <a:br>
              <a:rPr lang="en-US" dirty="0"/>
            </a:br>
            <a:endParaRPr lang="en-US" dirty="0"/>
          </a:p>
        </p:txBody>
      </p:sp>
      <p:sp>
        <p:nvSpPr>
          <p:cNvPr id="3" name="Content Placeholder 2"/>
          <p:cNvSpPr>
            <a:spLocks noGrp="1"/>
          </p:cNvSpPr>
          <p:nvPr>
            <p:ph idx="1"/>
          </p:nvPr>
        </p:nvSpPr>
        <p:spPr>
          <a:xfrm>
            <a:off x="1435608" y="785794"/>
            <a:ext cx="7498080" cy="5462606"/>
          </a:xfrm>
        </p:spPr>
        <p:txBody>
          <a:bodyPr>
            <a:normAutofit/>
          </a:bodyPr>
          <a:lstStyle/>
          <a:p>
            <a:pPr marL="82296" indent="0">
              <a:lnSpc>
                <a:spcPct val="115000"/>
              </a:lnSpc>
              <a:spcAft>
                <a:spcPts val="1000"/>
              </a:spcAft>
              <a:buNone/>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For PHP</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600"/>
              </a:spcAft>
              <a:buFont typeface="Wingdings" panose="05000000000000000000" pitchFamily="2" charset="2"/>
              <a:buChar char=""/>
            </a:pPr>
            <a:r>
              <a:rPr lang="en-US" sz="180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2"/>
              </a:rPr>
              <a:t>https://www.w3schools.com/php/default.asp</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15000"/>
              </a:lnSpc>
              <a:spcAft>
                <a:spcPts val="600"/>
              </a:spcAft>
              <a:buFont typeface="Wingdings" panose="05000000000000000000" pitchFamily="2" charset="2"/>
              <a:buChar char=""/>
            </a:pPr>
            <a:r>
              <a:rPr lang="en-US" sz="180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3"/>
              </a:rPr>
              <a:t>https://www.sitepoint.com/php/</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nSpc>
                <a:spcPct val="115000"/>
              </a:lnSpc>
              <a:spcAft>
                <a:spcPts val="600"/>
              </a:spcAft>
              <a:buFont typeface="Wingdings" panose="05000000000000000000" pitchFamily="2" charset="2"/>
              <a:buChar char=""/>
            </a:pPr>
            <a:r>
              <a:rPr lang="en-US" sz="180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4"/>
              </a:rPr>
              <a:t>https://www.php.net/</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marL="82296" indent="0">
              <a:lnSpc>
                <a:spcPct val="115000"/>
              </a:lnSpc>
              <a:spcAft>
                <a:spcPts val="1000"/>
              </a:spcAft>
              <a:buNone/>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For MySQL</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
            </a:pPr>
            <a:r>
              <a:rPr lang="en-US" sz="180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5"/>
              </a:rPr>
              <a:t>https://www.mysql.com/</a:t>
            </a:r>
            <a:endParaRPr lang="en-IN" sz="1800" dirty="0">
              <a:effectLst/>
              <a:latin typeface="Times New Roman" panose="02020603050405020304" pitchFamily="18" charset="0"/>
              <a:ea typeface="Calibri" panose="020F0502020204030204" pitchFamily="34" charset="0"/>
              <a:cs typeface="Calibri" panose="020F0502020204030204" pitchFamily="34" charset="0"/>
            </a:endParaRPr>
          </a:p>
          <a:p>
            <a:pPr marL="342900" lvl="0" indent="-342900">
              <a:buFont typeface="Wingdings" panose="05000000000000000000" pitchFamily="2" charset="2"/>
              <a:buChar char=""/>
            </a:pPr>
            <a:r>
              <a:rPr lang="en-US" sz="180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6"/>
              </a:rPr>
              <a:t>http://www.mysqltutorial.org</a:t>
            </a:r>
            <a:endParaRPr lang="en-IN" sz="1800" dirty="0">
              <a:effectLst/>
              <a:latin typeface="Times New Roman" panose="02020603050405020304" pitchFamily="18" charset="0"/>
              <a:ea typeface="Calibri" panose="020F0502020204030204" pitchFamily="34" charset="0"/>
              <a:cs typeface="Calibri" panose="020F0502020204030204" pitchFamily="34" charset="0"/>
            </a:endParaRPr>
          </a:p>
          <a:p>
            <a:pPr marL="82296" indent="0">
              <a:lnSpc>
                <a:spcPct val="115000"/>
              </a:lnSpc>
              <a:spcAft>
                <a:spcPts val="1000"/>
              </a:spcAft>
              <a:buNone/>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lnSpc>
                <a:spcPct val="115000"/>
              </a:lnSpc>
              <a:spcAft>
                <a:spcPts val="1000"/>
              </a:spcAft>
              <a:buNone/>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For XAMPP</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buFont typeface="Wingdings" panose="05000000000000000000" pitchFamily="2" charset="2"/>
              <a:buChar char=""/>
            </a:pPr>
            <a:r>
              <a:rPr lang="en-US" sz="180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7"/>
              </a:rPr>
              <a:t>https://www.apachefriends.org/download.html</a:t>
            </a:r>
            <a:endParaRPr lang="en-IN" sz="1800" dirty="0">
              <a:effectLst/>
              <a:latin typeface="Times New Roman" panose="02020603050405020304" pitchFamily="18" charset="0"/>
              <a:ea typeface="Calibri" panose="020F0502020204030204" pitchFamily="34" charset="0"/>
              <a:cs typeface="Calibri" panose="020F0502020204030204" pitchFamily="34" charset="0"/>
            </a:endParaRPr>
          </a:p>
          <a:p>
            <a:pPr marL="821436" indent="0">
              <a:buNone/>
            </a:pPr>
            <a:endParaRPr lang="en-IN" sz="2400" b="1" dirty="0">
              <a:solidFill>
                <a:schemeClr val="tx1">
                  <a:lumMod val="85000"/>
                  <a:lumOff val="15000"/>
                </a:schemeClr>
              </a:solidFill>
              <a:effectLst>
                <a:outerShdw blurRad="50800" dist="38100" algn="tr" rotWithShape="0">
                  <a:prstClr val="black">
                    <a:alpha val="40000"/>
                  </a:prstClr>
                </a:outerShdw>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2420888"/>
            <a:ext cx="7498080" cy="1143000"/>
          </a:xfrm>
        </p:spPr>
        <p:txBody>
          <a:bodyPr>
            <a:normAutofit/>
          </a:bodyPr>
          <a:lstStyle/>
          <a:p>
            <a:pPr algn="ctr"/>
            <a:r>
              <a:rPr lang="en-IN" sz="6600" b="1" dirty="0"/>
              <a:t>Thank You</a:t>
            </a:r>
            <a:endParaRPr lang="en-US" sz="66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61F56-8290-989A-769E-41695EF01076}"/>
              </a:ext>
            </a:extLst>
          </p:cNvPr>
          <p:cNvSpPr>
            <a:spLocks noGrp="1"/>
          </p:cNvSpPr>
          <p:nvPr>
            <p:ph type="title"/>
          </p:nvPr>
        </p:nvSpPr>
        <p:spPr>
          <a:xfrm>
            <a:off x="1435608" y="-171400"/>
            <a:ext cx="7498080" cy="936104"/>
          </a:xfrm>
        </p:spPr>
        <p:txBody>
          <a:bodyPr/>
          <a:lstStyle/>
          <a:p>
            <a:pPr algn="ctr"/>
            <a:r>
              <a:rPr lang="en-IN" b="1" dirty="0"/>
              <a:t>Introduction</a:t>
            </a:r>
          </a:p>
        </p:txBody>
      </p:sp>
      <p:sp>
        <p:nvSpPr>
          <p:cNvPr id="3" name="Content Placeholder 2">
            <a:extLst>
              <a:ext uri="{FF2B5EF4-FFF2-40B4-BE49-F238E27FC236}">
                <a16:creationId xmlns:a16="http://schemas.microsoft.com/office/drawing/2014/main" id="{1E8888B0-3251-4CE0-2652-6C9D73BEFC23}"/>
              </a:ext>
            </a:extLst>
          </p:cNvPr>
          <p:cNvSpPr>
            <a:spLocks noGrp="1"/>
          </p:cNvSpPr>
          <p:nvPr>
            <p:ph idx="1"/>
          </p:nvPr>
        </p:nvSpPr>
        <p:spPr>
          <a:xfrm>
            <a:off x="1435608" y="764704"/>
            <a:ext cx="7498080" cy="5483696"/>
          </a:xfrm>
        </p:spPr>
        <p:txBody>
          <a:bodyPr>
            <a:normAutofit/>
          </a:bodyPr>
          <a:lstStyle/>
          <a:p>
            <a:pPr>
              <a:lnSpc>
                <a:spcPct val="115000"/>
              </a:lnSpc>
              <a:spcAft>
                <a:spcPts val="1000"/>
              </a:spcAft>
            </a:pPr>
            <a:r>
              <a:rPr lang="en-US" sz="1800" dirty="0">
                <a:effectLst/>
                <a:latin typeface="Calibri" panose="020F0502020204030204" pitchFamily="34" charset="0"/>
                <a:ea typeface="Calibri" panose="020F0502020204030204" pitchFamily="34" charset="0"/>
                <a:cs typeface="Calibri" panose="020F0502020204030204" pitchFamily="34" charset="0"/>
              </a:rPr>
              <a:t>Credit Card Application Management System is a web-based technology the main purpose this project is to provide all online credit card application management. User can apply credit card online and check the application status by using his/her name /mobile number/application number.</a:t>
            </a:r>
          </a:p>
          <a:p>
            <a:pPr marL="82296" indent="0">
              <a:lnSpc>
                <a:spcPct val="115000"/>
              </a:lnSpc>
              <a:spcAft>
                <a:spcPts val="1000"/>
              </a:spcAft>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a:t>
            </a:r>
            <a:r>
              <a:rPr lang="en-US" sz="1800" dirty="0">
                <a:effectLst/>
                <a:latin typeface="Calibri" panose="020F0502020204030204" pitchFamily="34" charset="0"/>
                <a:ea typeface="Calibri" panose="020F0502020204030204" pitchFamily="34" charset="0"/>
                <a:cs typeface="Calibri" panose="020F0502020204030204" pitchFamily="34" charset="0"/>
              </a:rPr>
              <a:t>Credit Card Application Management System</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we use PHP and MySQL database. This is the project which keeps records of </a:t>
            </a:r>
            <a:r>
              <a:rPr lang="en-US" sz="1800" dirty="0" err="1">
                <a:effectLst/>
                <a:latin typeface="Calibri" panose="020F0502020204030204" pitchFamily="34" charset="0"/>
                <a:ea typeface="Calibri" panose="020F0502020204030204" pitchFamily="34" charset="0"/>
                <a:cs typeface="Calibri" panose="020F0502020204030204" pitchFamily="34" charset="0"/>
              </a:rPr>
              <a:t>of</a:t>
            </a:r>
            <a:r>
              <a:rPr lang="en-US" sz="1800" dirty="0">
                <a:effectLst/>
                <a:latin typeface="Calibri" panose="020F0502020204030204" pitchFamily="34" charset="0"/>
                <a:ea typeface="Calibri" panose="020F0502020204030204" pitchFamily="34" charset="0"/>
                <a:cs typeface="Calibri" panose="020F0502020204030204" pitchFamily="34" charset="0"/>
              </a:rPr>
              <a:t> admin/</a:t>
            </a:r>
            <a:r>
              <a:rPr lang="en-US" sz="1800" dirty="0" err="1">
                <a:effectLst/>
                <a:latin typeface="Calibri" panose="020F0502020204030204" pitchFamily="34" charset="0"/>
                <a:ea typeface="Calibri" panose="020F0502020204030204" pitchFamily="34" charset="0"/>
                <a:cs typeface="Calibri" panose="020F0502020204030204" pitchFamily="34" charset="0"/>
              </a:rPr>
              <a:t>subadmin</a:t>
            </a:r>
            <a:r>
              <a:rPr lang="en-US" sz="1800" dirty="0">
                <a:effectLst/>
                <a:latin typeface="Calibri" panose="020F0502020204030204" pitchFamily="34" charset="0"/>
                <a:ea typeface="Calibri" panose="020F0502020204030204" pitchFamily="34" charset="0"/>
                <a:cs typeface="Calibri" panose="020F0502020204030204" pitchFamily="34" charset="0"/>
              </a:rPr>
              <a:t> and also manage the credit card application</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a:effectLst/>
                <a:latin typeface="Calibri" panose="020F0502020204030204" pitchFamily="34" charset="0"/>
                <a:ea typeface="Calibri" panose="020F0502020204030204" pitchFamily="34" charset="0"/>
                <a:cs typeface="Calibri" panose="020F0502020204030204" pitchFamily="34" charset="0"/>
              </a:rPr>
              <a:t>Credit Card Application Management System</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has three module i.e. admin, Sub-Admins and users.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buNone/>
            </a:pPr>
            <a:endParaRPr lang="en-IN" dirty="0"/>
          </a:p>
        </p:txBody>
      </p:sp>
    </p:spTree>
    <p:extLst>
      <p:ext uri="{BB962C8B-B14F-4D97-AF65-F5344CB8AC3E}">
        <p14:creationId xmlns:p14="http://schemas.microsoft.com/office/powerpoint/2010/main" val="3991697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28" y="285728"/>
            <a:ext cx="7498080" cy="714380"/>
          </a:xfrm>
        </p:spPr>
        <p:txBody>
          <a:bodyPr>
            <a:normAutofit fontScale="90000"/>
          </a:bodyPr>
          <a:lstStyle/>
          <a:p>
            <a:pPr algn="ctr"/>
            <a:r>
              <a:rPr lang="en-US" sz="4400" b="1" u="sng" dirty="0"/>
              <a:t>Project</a:t>
            </a:r>
            <a:r>
              <a:rPr lang="en-US" sz="4900" b="1" u="sng" dirty="0"/>
              <a:t> </a:t>
            </a:r>
            <a:r>
              <a:rPr lang="en-US" sz="4400" b="1" u="sng" dirty="0"/>
              <a:t>Modules</a:t>
            </a:r>
            <a:r>
              <a:rPr lang="en-US" dirty="0"/>
              <a:t/>
            </a:r>
            <a:br>
              <a:rPr lang="en-US" dirty="0"/>
            </a:br>
            <a:endParaRPr lang="en-US" dirty="0"/>
          </a:p>
        </p:txBody>
      </p:sp>
      <p:sp>
        <p:nvSpPr>
          <p:cNvPr id="3" name="Content Placeholder 2"/>
          <p:cNvSpPr>
            <a:spLocks noGrp="1"/>
          </p:cNvSpPr>
          <p:nvPr>
            <p:ph idx="1"/>
          </p:nvPr>
        </p:nvSpPr>
        <p:spPr>
          <a:xfrm>
            <a:off x="1435608" y="857232"/>
            <a:ext cx="7498080" cy="5391168"/>
          </a:xfrm>
        </p:spPr>
        <p:txBody>
          <a:bodyPr>
            <a:normAutofit/>
          </a:bodyPr>
          <a:lstStyle/>
          <a:p>
            <a:pPr>
              <a:lnSpc>
                <a:spcPct val="115000"/>
              </a:lnSpc>
              <a:spcAft>
                <a:spcPts val="100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In Credit card Application Management System we used PHP and MySQL database. </a:t>
            </a: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This project has two modules i.e., admin, Sub-Admin and user.</a:t>
            </a:r>
          </a:p>
          <a:p>
            <a:pPr marL="82296" indent="0">
              <a:lnSpc>
                <a:spcPct val="115000"/>
              </a:lnSpc>
              <a:spcAft>
                <a:spcPts val="1000"/>
              </a:spcAft>
              <a:buNone/>
            </a:pPr>
            <a:r>
              <a:rPr lang="en-US" b="1" u="sng" dirty="0">
                <a:solidFill>
                  <a:srgbClr val="000000"/>
                </a:solidFill>
                <a:latin typeface="Calibri" panose="020F0502020204030204" pitchFamily="34" charset="0"/>
                <a:ea typeface="Times New Roman" panose="02020603050405020304" pitchFamily="18" charset="0"/>
                <a:cs typeface="Calibri" panose="020F0502020204030204" pitchFamily="34" charset="0"/>
              </a:rPr>
              <a:t>User Module</a:t>
            </a:r>
          </a:p>
          <a:p>
            <a:pPr>
              <a:lnSpc>
                <a:spcPct val="115000"/>
              </a:lnSpc>
              <a:spcAft>
                <a:spcPts val="10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User can visit the website.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User apply for credit card online.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Users can check the application status by using application number/name/mobile number.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lnSpc>
                <a:spcPct val="115000"/>
              </a:lnSpc>
              <a:spcAft>
                <a:spcPts val="1000"/>
              </a:spcAft>
              <a:buNone/>
            </a:pPr>
            <a:endParaRPr lang="en-IN" b="1" u="sng"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buNone/>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94F28-49AE-774F-083E-DD44D65AB3B9}"/>
              </a:ext>
            </a:extLst>
          </p:cNvPr>
          <p:cNvSpPr>
            <a:spLocks noGrp="1"/>
          </p:cNvSpPr>
          <p:nvPr>
            <p:ph type="title"/>
          </p:nvPr>
        </p:nvSpPr>
        <p:spPr>
          <a:xfrm>
            <a:off x="1435608" y="-315416"/>
            <a:ext cx="7498080" cy="1080120"/>
          </a:xfrm>
        </p:spPr>
        <p:txBody>
          <a:bodyPr/>
          <a:lstStyle/>
          <a:p>
            <a:pPr algn="ctr"/>
            <a:r>
              <a:rPr lang="en-IN" b="1" dirty="0"/>
              <a:t>Admin Module</a:t>
            </a:r>
          </a:p>
        </p:txBody>
      </p:sp>
      <p:sp>
        <p:nvSpPr>
          <p:cNvPr id="3" name="Content Placeholder 2">
            <a:extLst>
              <a:ext uri="{FF2B5EF4-FFF2-40B4-BE49-F238E27FC236}">
                <a16:creationId xmlns:a16="http://schemas.microsoft.com/office/drawing/2014/main" id="{537E97F1-8CFB-5A8E-5E21-EF71AA6F3E85}"/>
              </a:ext>
            </a:extLst>
          </p:cNvPr>
          <p:cNvSpPr>
            <a:spLocks noGrp="1"/>
          </p:cNvSpPr>
          <p:nvPr>
            <p:ph idx="1"/>
          </p:nvPr>
        </p:nvSpPr>
        <p:spPr>
          <a:xfrm>
            <a:off x="1187624" y="620688"/>
            <a:ext cx="7848872" cy="6192688"/>
          </a:xfrm>
        </p:spPr>
        <p:txBody>
          <a:bodyPr>
            <a:normAutofit fontScale="25000" lnSpcReduction="20000"/>
          </a:bodyPr>
          <a:lstStyle/>
          <a:p>
            <a:pPr>
              <a:lnSpc>
                <a:spcPct val="115000"/>
              </a:lnSpc>
              <a:spcAft>
                <a:spcPts val="1000"/>
              </a:spcAft>
            </a:pPr>
            <a:r>
              <a:rPr lang="en-US" sz="6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Dashboard</a:t>
            </a:r>
            <a:r>
              <a:rPr lang="en-US" sz="6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In this section admin can briefly view total number of </a:t>
            </a:r>
            <a:r>
              <a:rPr lang="en-US" sz="6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Subadmins</a:t>
            </a:r>
            <a:r>
              <a:rPr lang="en-US" sz="6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and total number of new application, accepted application and rejected application.</a:t>
            </a:r>
            <a:endParaRPr lang="en-IN" sz="64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6400" b="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Subadmins</a:t>
            </a:r>
            <a:r>
              <a:rPr lang="en-US" sz="6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In this section, admin can manage the Sub-Admins (add/</a:t>
            </a:r>
            <a:r>
              <a:rPr lang="en-US" sz="640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update,Delete</a:t>
            </a:r>
            <a:r>
              <a:rPr lang="en-US" sz="6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IN" sz="64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6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CC Application</a:t>
            </a:r>
            <a:r>
              <a:rPr lang="en-US" sz="6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In this section, admin can manage the credit card application and change the status of application according to current scenario.</a:t>
            </a:r>
            <a:endParaRPr lang="en-IN" sz="64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6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Report</a:t>
            </a:r>
            <a:r>
              <a:rPr lang="en-US" sz="6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In this section, two reports are available.</a:t>
            </a:r>
            <a:endParaRPr lang="en-IN" sz="6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buFont typeface="Symbol" panose="05050102010706020507" pitchFamily="18" charset="2"/>
              <a:buChar char=""/>
            </a:pPr>
            <a:r>
              <a:rPr lang="en-US" sz="6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B/w Dates Report:</a:t>
            </a:r>
            <a:r>
              <a:rPr lang="en-US" sz="6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Admin can view number of credit card application received in the particular periods.</a:t>
            </a:r>
            <a:endParaRPr lang="en-IN" sz="64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15000"/>
              </a:lnSpc>
              <a:spcAft>
                <a:spcPts val="1000"/>
              </a:spcAft>
              <a:buFont typeface="Symbol" panose="05050102010706020507" pitchFamily="18" charset="2"/>
              <a:buChar char=""/>
            </a:pPr>
            <a:r>
              <a:rPr lang="en-US" sz="6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Search Report:  </a:t>
            </a:r>
            <a:r>
              <a:rPr lang="en-US" sz="6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admin can search </a:t>
            </a:r>
            <a:r>
              <a:rPr lang="en-US" sz="6400" dirty="0">
                <a:effectLst/>
                <a:latin typeface="Calibri" panose="020F0502020204030204" pitchFamily="34" charset="0"/>
                <a:ea typeface="Calibri" panose="020F0502020204030204" pitchFamily="34" charset="0"/>
                <a:cs typeface="Calibri" panose="020F0502020204030204" pitchFamily="34" charset="0"/>
              </a:rPr>
              <a:t>Credit Card Application </a:t>
            </a:r>
            <a:r>
              <a:rPr lang="en-US" sz="6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by using Name/Email/Mobile Number/Application Number.</a:t>
            </a:r>
            <a:endParaRPr lang="en-IN" sz="64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6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Pages: </a:t>
            </a:r>
            <a:r>
              <a:rPr lang="en-US" sz="6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this Section, Admin can manage the content of about us and contact us page.</a:t>
            </a:r>
            <a:endParaRPr lang="en-IN" sz="64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lnSpc>
                <a:spcPct val="115000"/>
              </a:lnSpc>
              <a:spcAft>
                <a:spcPts val="1000"/>
              </a:spcAft>
              <a:buNone/>
            </a:pPr>
            <a:r>
              <a:rPr lang="en-US" sz="6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Account Settings: </a:t>
            </a:r>
            <a:endParaRPr lang="en-IN" sz="6400" b="1" dirty="0">
              <a:effectLst/>
              <a:latin typeface="Calibri" panose="020F0502020204030204" pitchFamily="34" charset="0"/>
              <a:ea typeface="Times New Roman" panose="02020603050405020304" pitchFamily="18" charset="0"/>
              <a:cs typeface="Times New Roman" panose="02020603050405020304" pitchFamily="18" charset="0"/>
            </a:endParaRPr>
          </a:p>
          <a:p>
            <a:pPr marL="560070" lvl="1" indent="-285750">
              <a:lnSpc>
                <a:spcPct val="115000"/>
              </a:lnSpc>
              <a:buFont typeface="Wingdings" panose="05000000000000000000" pitchFamily="2" charset="2"/>
              <a:buChar char="Ø"/>
            </a:pPr>
            <a:r>
              <a:rPr lang="en-US" sz="6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Profile</a:t>
            </a:r>
            <a:r>
              <a:rPr lang="en-US" sz="6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In this section admin can update his/her profile.</a:t>
            </a:r>
            <a:endParaRPr lang="en-IN" sz="6400" dirty="0">
              <a:effectLst/>
              <a:latin typeface="Calibri" panose="020F0502020204030204" pitchFamily="34" charset="0"/>
              <a:ea typeface="Times New Roman" panose="02020603050405020304" pitchFamily="18" charset="0"/>
              <a:cs typeface="Times New Roman" panose="02020603050405020304" pitchFamily="18" charset="0"/>
            </a:endParaRPr>
          </a:p>
          <a:p>
            <a:pPr marL="560070" lvl="1" indent="-285750">
              <a:lnSpc>
                <a:spcPct val="115000"/>
              </a:lnSpc>
              <a:buFont typeface="Wingdings" panose="05000000000000000000" pitchFamily="2" charset="2"/>
              <a:buChar char="Ø"/>
            </a:pPr>
            <a:r>
              <a:rPr lang="en-US" sz="6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Change Password</a:t>
            </a:r>
            <a:r>
              <a:rPr lang="en-US" sz="6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In this section admin can change his/her own passwords</a:t>
            </a:r>
            <a:endParaRPr lang="en-IN" sz="6400" dirty="0">
              <a:effectLst/>
              <a:latin typeface="Calibri" panose="020F0502020204030204" pitchFamily="34" charset="0"/>
              <a:ea typeface="Times New Roman" panose="02020603050405020304" pitchFamily="18" charset="0"/>
              <a:cs typeface="Times New Roman" panose="02020603050405020304" pitchFamily="18" charset="0"/>
            </a:endParaRPr>
          </a:p>
          <a:p>
            <a:pPr marL="560070" lvl="1" indent="-285750">
              <a:lnSpc>
                <a:spcPct val="115000"/>
              </a:lnSpc>
              <a:spcAft>
                <a:spcPts val="1000"/>
              </a:spcAft>
              <a:buFont typeface="Wingdings" panose="05000000000000000000" pitchFamily="2" charset="2"/>
              <a:buChar char="Ø"/>
            </a:pPr>
            <a:r>
              <a:rPr lang="en-US" sz="6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Logout</a:t>
            </a:r>
            <a:r>
              <a:rPr lang="en-US" sz="6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Through this button admin can logout.</a:t>
            </a:r>
            <a:endParaRPr lang="en-IN" sz="64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lnSpc>
                <a:spcPct val="115000"/>
              </a:lnSpc>
              <a:spcAft>
                <a:spcPts val="1000"/>
              </a:spcAft>
              <a:buNone/>
            </a:pPr>
            <a:r>
              <a:rPr lang="en-US" sz="64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Forgot Password:</a:t>
            </a:r>
            <a:r>
              <a:rPr lang="en-US" sz="6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In this section, admin can reset his/her password by using registered email id and contact number.</a:t>
            </a:r>
            <a:endParaRPr lang="en-IN" sz="6400" dirty="0">
              <a:effectLst/>
              <a:latin typeface="Calibri" panose="020F0502020204030204" pitchFamily="34" charset="0"/>
              <a:ea typeface="Times New Roman" panose="02020603050405020304" pitchFamily="18" charset="0"/>
              <a:cs typeface="Times New Roman" panose="02020603050405020304" pitchFamily="18" charset="0"/>
            </a:endParaRPr>
          </a:p>
          <a:p>
            <a:pPr marL="82296" indent="0" algn="just">
              <a:buNone/>
            </a:pPr>
            <a:endParaRPr lang="en-IN" dirty="0"/>
          </a:p>
        </p:txBody>
      </p:sp>
    </p:spTree>
    <p:extLst>
      <p:ext uri="{BB962C8B-B14F-4D97-AF65-F5344CB8AC3E}">
        <p14:creationId xmlns:p14="http://schemas.microsoft.com/office/powerpoint/2010/main" val="1250427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1011-82B8-ADF1-D160-C179E826DF17}"/>
              </a:ext>
            </a:extLst>
          </p:cNvPr>
          <p:cNvSpPr>
            <a:spLocks noGrp="1"/>
          </p:cNvSpPr>
          <p:nvPr>
            <p:ph type="title"/>
          </p:nvPr>
        </p:nvSpPr>
        <p:spPr>
          <a:xfrm>
            <a:off x="1435608" y="0"/>
            <a:ext cx="7498080" cy="836712"/>
          </a:xfrm>
        </p:spPr>
        <p:txBody>
          <a:bodyPr/>
          <a:lstStyle/>
          <a:p>
            <a:pPr algn="ctr"/>
            <a:r>
              <a:rPr lang="en-IN" b="1" dirty="0"/>
              <a:t>Sub-admin Module</a:t>
            </a:r>
          </a:p>
        </p:txBody>
      </p:sp>
      <p:sp>
        <p:nvSpPr>
          <p:cNvPr id="3" name="Content Placeholder 2">
            <a:extLst>
              <a:ext uri="{FF2B5EF4-FFF2-40B4-BE49-F238E27FC236}">
                <a16:creationId xmlns:a16="http://schemas.microsoft.com/office/drawing/2014/main" id="{0B181D98-1992-41ED-6514-86C72EAD7D41}"/>
              </a:ext>
            </a:extLst>
          </p:cNvPr>
          <p:cNvSpPr>
            <a:spLocks noGrp="1"/>
          </p:cNvSpPr>
          <p:nvPr>
            <p:ph idx="1"/>
          </p:nvPr>
        </p:nvSpPr>
        <p:spPr>
          <a:xfrm>
            <a:off x="1435608" y="908720"/>
            <a:ext cx="7498080" cy="5339680"/>
          </a:xfrm>
        </p:spPr>
        <p:txBody>
          <a:bodyPr/>
          <a:lstStyle/>
          <a:p>
            <a:pPr>
              <a:lnSpc>
                <a:spcPct val="115000"/>
              </a:lnSpc>
              <a:spcAft>
                <a:spcPts val="1000"/>
              </a:spcAft>
            </a:pP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Sub-Admin and Admin features are the same except Sub-Admin creation. Sub-Admin can’t create the Sub-Admins.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Note</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In this project MD5 encryption method used.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925979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u="sng" dirty="0"/>
              <a:t>Requirement Specification</a:t>
            </a:r>
            <a:r>
              <a:rPr lang="en-US" dirty="0"/>
              <a:t/>
            </a:r>
            <a:br>
              <a:rPr lang="en-US" dirty="0"/>
            </a:br>
            <a:endParaRPr lang="en-US" dirty="0"/>
          </a:p>
        </p:txBody>
      </p:sp>
      <p:sp>
        <p:nvSpPr>
          <p:cNvPr id="3" name="Content Placeholder 2"/>
          <p:cNvSpPr>
            <a:spLocks noGrp="1"/>
          </p:cNvSpPr>
          <p:nvPr>
            <p:ph idx="1"/>
          </p:nvPr>
        </p:nvSpPr>
        <p:spPr>
          <a:xfrm>
            <a:off x="1435608" y="1142984"/>
            <a:ext cx="7498080" cy="5105416"/>
          </a:xfrm>
        </p:spPr>
        <p:txBody>
          <a:bodyPr/>
          <a:lstStyle/>
          <a:p>
            <a:pPr>
              <a:buFont typeface="Wingdings" pitchFamily="2" charset="2"/>
              <a:buChar char="Ø"/>
            </a:pPr>
            <a:r>
              <a:rPr lang="en-US" sz="2000" b="1" u="sng" dirty="0"/>
              <a:t>Hardware Configuration:</a:t>
            </a:r>
            <a:endParaRPr lang="en-US" sz="2000" dirty="0"/>
          </a:p>
          <a:p>
            <a:pPr>
              <a:buNone/>
            </a:pPr>
            <a:r>
              <a:rPr lang="en-IN" sz="2400" dirty="0"/>
              <a:t>    </a:t>
            </a:r>
            <a:r>
              <a:rPr lang="en-IN" sz="1800" b="1" dirty="0"/>
              <a:t>Client Side</a:t>
            </a:r>
          </a:p>
          <a:p>
            <a:pPr>
              <a:buNone/>
            </a:pPr>
            <a:endParaRPr lang="en-IN" sz="1800" b="1" dirty="0"/>
          </a:p>
          <a:p>
            <a:pPr>
              <a:buNone/>
            </a:pPr>
            <a:endParaRPr lang="en-IN" sz="1800" b="1" dirty="0"/>
          </a:p>
          <a:p>
            <a:pPr>
              <a:buNone/>
            </a:pPr>
            <a:endParaRPr lang="en-IN" sz="1800" b="1" dirty="0"/>
          </a:p>
          <a:p>
            <a:pPr>
              <a:buNone/>
            </a:pPr>
            <a:r>
              <a:rPr lang="en-IN" sz="1800" b="1" dirty="0"/>
              <a:t>  </a:t>
            </a:r>
          </a:p>
          <a:p>
            <a:pPr>
              <a:buNone/>
            </a:pPr>
            <a:r>
              <a:rPr lang="en-IN" sz="1800" b="1" dirty="0"/>
              <a:t>  </a:t>
            </a:r>
          </a:p>
          <a:p>
            <a:pPr>
              <a:buNone/>
            </a:pPr>
            <a:r>
              <a:rPr lang="en-IN" sz="1800" b="1" dirty="0"/>
              <a:t>    Server Side</a:t>
            </a:r>
            <a:endParaRPr lang="en-US" sz="2400" b="1" dirty="0"/>
          </a:p>
        </p:txBody>
      </p:sp>
      <p:graphicFrame>
        <p:nvGraphicFramePr>
          <p:cNvPr id="4" name="Table 3"/>
          <p:cNvGraphicFramePr>
            <a:graphicFrameLocks noGrp="1"/>
          </p:cNvGraphicFramePr>
          <p:nvPr/>
        </p:nvGraphicFramePr>
        <p:xfrm>
          <a:off x="1857356" y="4429132"/>
          <a:ext cx="6096000" cy="11074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0">
                <a:tc>
                  <a:txBody>
                    <a:bodyPr/>
                    <a:lstStyle/>
                    <a:p>
                      <a:r>
                        <a:rPr lang="en-IN" dirty="0"/>
                        <a:t>RAM</a:t>
                      </a:r>
                      <a:endParaRPr lang="en-US" dirty="0"/>
                    </a:p>
                  </a:txBody>
                  <a:tcPr/>
                </a:tc>
                <a:tc>
                  <a:txBody>
                    <a:bodyPr/>
                    <a:lstStyle/>
                    <a:p>
                      <a:r>
                        <a:rPr lang="en-IN" dirty="0"/>
                        <a:t>1 GB</a:t>
                      </a:r>
                      <a:endParaRPr lang="en-US" dirty="0"/>
                    </a:p>
                  </a:txBody>
                  <a:tcPr/>
                </a:tc>
                <a:extLst>
                  <a:ext uri="{0D108BD9-81ED-4DB2-BD59-A6C34878D82A}">
                    <a16:rowId xmlns:a16="http://schemas.microsoft.com/office/drawing/2014/main" val="10000"/>
                  </a:ext>
                </a:extLst>
              </a:tr>
              <a:tr h="370840">
                <a:tc>
                  <a:txBody>
                    <a:bodyPr/>
                    <a:lstStyle/>
                    <a:p>
                      <a:r>
                        <a:rPr lang="en-IN" dirty="0"/>
                        <a:t>Hard Disk</a:t>
                      </a:r>
                      <a:endParaRPr lang="en-US" dirty="0"/>
                    </a:p>
                  </a:txBody>
                  <a:tcPr/>
                </a:tc>
                <a:tc>
                  <a:txBody>
                    <a:bodyPr/>
                    <a:lstStyle/>
                    <a:p>
                      <a:r>
                        <a:rPr lang="en-IN" dirty="0"/>
                        <a:t>20GB</a:t>
                      </a:r>
                      <a:endParaRPr lang="en-US" dirty="0"/>
                    </a:p>
                  </a:txBody>
                  <a:tcPr/>
                </a:tc>
                <a:extLst>
                  <a:ext uri="{0D108BD9-81ED-4DB2-BD59-A6C34878D82A}">
                    <a16:rowId xmlns:a16="http://schemas.microsoft.com/office/drawing/2014/main" val="10001"/>
                  </a:ext>
                </a:extLst>
              </a:tr>
              <a:tr h="370840">
                <a:tc>
                  <a:txBody>
                    <a:bodyPr/>
                    <a:lstStyle/>
                    <a:p>
                      <a:r>
                        <a:rPr lang="en-IN" dirty="0"/>
                        <a:t>Processor</a:t>
                      </a:r>
                      <a:endParaRPr lang="en-US" dirty="0"/>
                    </a:p>
                  </a:txBody>
                  <a:tcPr/>
                </a:tc>
                <a:tc>
                  <a:txBody>
                    <a:bodyPr/>
                    <a:lstStyle/>
                    <a:p>
                      <a:r>
                        <a:rPr lang="en-IN" dirty="0"/>
                        <a:t>2.0GHz</a:t>
                      </a:r>
                      <a:endParaRPr lang="en-US" dirty="0"/>
                    </a:p>
                  </a:txBody>
                  <a:tcPr/>
                </a:tc>
                <a:extLst>
                  <a:ext uri="{0D108BD9-81ED-4DB2-BD59-A6C34878D82A}">
                    <a16:rowId xmlns:a16="http://schemas.microsoft.com/office/drawing/2014/main" val="10002"/>
                  </a:ext>
                </a:extLst>
              </a:tr>
            </a:tbl>
          </a:graphicData>
        </a:graphic>
      </p:graphicFrame>
      <p:graphicFrame>
        <p:nvGraphicFramePr>
          <p:cNvPr id="5" name="Table 4"/>
          <p:cNvGraphicFramePr>
            <a:graphicFrameLocks noGrp="1"/>
          </p:cNvGraphicFramePr>
          <p:nvPr/>
        </p:nvGraphicFramePr>
        <p:xfrm>
          <a:off x="1785918" y="2285992"/>
          <a:ext cx="6096000" cy="11125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IN" dirty="0"/>
                        <a:t>RAM</a:t>
                      </a:r>
                      <a:endParaRPr lang="en-US" dirty="0"/>
                    </a:p>
                  </a:txBody>
                  <a:tcPr/>
                </a:tc>
                <a:tc>
                  <a:txBody>
                    <a:bodyPr/>
                    <a:lstStyle/>
                    <a:p>
                      <a:r>
                        <a:rPr lang="en-IN" dirty="0"/>
                        <a:t>512 MB</a:t>
                      </a:r>
                      <a:endParaRPr lang="en-US" dirty="0"/>
                    </a:p>
                  </a:txBody>
                  <a:tcPr/>
                </a:tc>
                <a:extLst>
                  <a:ext uri="{0D108BD9-81ED-4DB2-BD59-A6C34878D82A}">
                    <a16:rowId xmlns:a16="http://schemas.microsoft.com/office/drawing/2014/main" val="10000"/>
                  </a:ext>
                </a:extLst>
              </a:tr>
              <a:tr h="370840">
                <a:tc>
                  <a:txBody>
                    <a:bodyPr/>
                    <a:lstStyle/>
                    <a:p>
                      <a:r>
                        <a:rPr lang="en-IN" dirty="0"/>
                        <a:t>Hard Disk</a:t>
                      </a:r>
                      <a:endParaRPr lang="en-US" dirty="0"/>
                    </a:p>
                  </a:txBody>
                  <a:tcPr/>
                </a:tc>
                <a:tc>
                  <a:txBody>
                    <a:bodyPr/>
                    <a:lstStyle/>
                    <a:p>
                      <a:r>
                        <a:rPr lang="en-IN" dirty="0"/>
                        <a:t>10GB</a:t>
                      </a:r>
                      <a:endParaRPr lang="en-US" dirty="0"/>
                    </a:p>
                  </a:txBody>
                  <a:tcPr/>
                </a:tc>
                <a:extLst>
                  <a:ext uri="{0D108BD9-81ED-4DB2-BD59-A6C34878D82A}">
                    <a16:rowId xmlns:a16="http://schemas.microsoft.com/office/drawing/2014/main" val="10001"/>
                  </a:ext>
                </a:extLst>
              </a:tr>
              <a:tr h="370840">
                <a:tc>
                  <a:txBody>
                    <a:bodyPr/>
                    <a:lstStyle/>
                    <a:p>
                      <a:r>
                        <a:rPr lang="en-IN" dirty="0"/>
                        <a:t>Processor</a:t>
                      </a:r>
                      <a:endParaRPr lang="en-US" dirty="0"/>
                    </a:p>
                  </a:txBody>
                  <a:tcPr/>
                </a:tc>
                <a:tc>
                  <a:txBody>
                    <a:bodyPr/>
                    <a:lstStyle/>
                    <a:p>
                      <a:r>
                        <a:rPr lang="en-IN" dirty="0"/>
                        <a:t>1.0 GHz</a:t>
                      </a:r>
                      <a:endParaRPr lang="en-US" dirty="0"/>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785794"/>
          </a:xfrm>
        </p:spPr>
        <p:txBody>
          <a:bodyPr/>
          <a:lstStyle/>
          <a:p>
            <a:pPr algn="ctr"/>
            <a:r>
              <a:rPr lang="en-IN" b="1" dirty="0"/>
              <a:t>Continue.....</a:t>
            </a:r>
            <a:endParaRPr lang="en-US" b="1" dirty="0"/>
          </a:p>
        </p:txBody>
      </p:sp>
      <p:sp>
        <p:nvSpPr>
          <p:cNvPr id="3" name="Content Placeholder 2"/>
          <p:cNvSpPr>
            <a:spLocks noGrp="1"/>
          </p:cNvSpPr>
          <p:nvPr>
            <p:ph idx="1"/>
          </p:nvPr>
        </p:nvSpPr>
        <p:spPr>
          <a:xfrm>
            <a:off x="1435608" y="928670"/>
            <a:ext cx="7498080" cy="5319730"/>
          </a:xfrm>
        </p:spPr>
        <p:txBody>
          <a:bodyPr/>
          <a:lstStyle/>
          <a:p>
            <a:r>
              <a:rPr lang="en-US" sz="2000" b="1" u="sng" dirty="0"/>
              <a:t>Software Requirement:</a:t>
            </a:r>
          </a:p>
          <a:p>
            <a:pPr>
              <a:buNone/>
            </a:pPr>
            <a:r>
              <a:rPr lang="en-IN" sz="1800" b="1" dirty="0"/>
              <a:t>    Client Side</a:t>
            </a:r>
          </a:p>
          <a:p>
            <a:endParaRPr lang="en-IN" sz="2000" b="1" u="sng" dirty="0"/>
          </a:p>
          <a:p>
            <a:endParaRPr lang="en-IN" sz="2000" b="1" u="sng" dirty="0"/>
          </a:p>
          <a:p>
            <a:pPr>
              <a:buNone/>
            </a:pPr>
            <a:endParaRPr lang="en-US" sz="2000" b="1" u="sng" dirty="0"/>
          </a:p>
          <a:p>
            <a:pPr>
              <a:buNone/>
            </a:pPr>
            <a:r>
              <a:rPr lang="en-IN" sz="2000" dirty="0"/>
              <a:t> </a:t>
            </a:r>
          </a:p>
          <a:p>
            <a:pPr>
              <a:buNone/>
            </a:pPr>
            <a:r>
              <a:rPr lang="en-IN" sz="1800" b="1" dirty="0"/>
              <a:t>  Server Side</a:t>
            </a:r>
          </a:p>
          <a:p>
            <a:pPr>
              <a:buNone/>
            </a:pPr>
            <a:endParaRPr lang="en-US" sz="1800" b="1" dirty="0"/>
          </a:p>
        </p:txBody>
      </p:sp>
      <p:graphicFrame>
        <p:nvGraphicFramePr>
          <p:cNvPr id="4" name="Table 3"/>
          <p:cNvGraphicFramePr>
            <a:graphicFrameLocks noGrp="1"/>
          </p:cNvGraphicFramePr>
          <p:nvPr/>
        </p:nvGraphicFramePr>
        <p:xfrm>
          <a:off x="1643042" y="1857364"/>
          <a:ext cx="6905652" cy="1010920"/>
        </p:xfrm>
        <a:graphic>
          <a:graphicData uri="http://schemas.openxmlformats.org/drawingml/2006/table">
            <a:tbl>
              <a:tblPr firstRow="1" bandRow="1">
                <a:tableStyleId>{5C22544A-7EE6-4342-B048-85BDC9FD1C3A}</a:tableStyleId>
              </a:tblPr>
              <a:tblGrid>
                <a:gridCol w="3452826">
                  <a:extLst>
                    <a:ext uri="{9D8B030D-6E8A-4147-A177-3AD203B41FA5}">
                      <a16:colId xmlns:a16="http://schemas.microsoft.com/office/drawing/2014/main" val="20000"/>
                    </a:ext>
                  </a:extLst>
                </a:gridCol>
                <a:gridCol w="3452826">
                  <a:extLst>
                    <a:ext uri="{9D8B030D-6E8A-4147-A177-3AD203B41FA5}">
                      <a16:colId xmlns:a16="http://schemas.microsoft.com/office/drawing/2014/main" val="20001"/>
                    </a:ext>
                  </a:extLst>
                </a:gridCol>
              </a:tblGrid>
              <a:tr h="370840">
                <a:tc>
                  <a:txBody>
                    <a:bodyPr/>
                    <a:lstStyle/>
                    <a:p>
                      <a:r>
                        <a:rPr lang="en-IN" dirty="0"/>
                        <a:t>Web Browser</a:t>
                      </a:r>
                      <a:endParaRPr lang="en-US" dirty="0"/>
                    </a:p>
                  </a:txBody>
                  <a:tcPr/>
                </a:tc>
                <a:tc>
                  <a:txBody>
                    <a:bodyPr/>
                    <a:lstStyle/>
                    <a:p>
                      <a:r>
                        <a:rPr kumimoji="0" lang="en-US" sz="1800" b="1" kern="1200" dirty="0">
                          <a:solidFill>
                            <a:schemeClr val="lt1"/>
                          </a:solidFill>
                          <a:latin typeface="+mn-lt"/>
                          <a:ea typeface="+mn-ea"/>
                          <a:cs typeface="+mn-cs"/>
                        </a:rPr>
                        <a:t>Google Chrome or any compatible browser</a:t>
                      </a:r>
                      <a:endParaRPr lang="en-US" dirty="0"/>
                    </a:p>
                  </a:txBody>
                  <a:tcPr/>
                </a:tc>
                <a:extLst>
                  <a:ext uri="{0D108BD9-81ED-4DB2-BD59-A6C34878D82A}">
                    <a16:rowId xmlns:a16="http://schemas.microsoft.com/office/drawing/2014/main" val="10000"/>
                  </a:ext>
                </a:extLst>
              </a:tr>
              <a:tr h="370840">
                <a:tc>
                  <a:txBody>
                    <a:bodyPr/>
                    <a:lstStyle/>
                    <a:p>
                      <a:r>
                        <a:rPr kumimoji="0" lang="en-US" sz="1800" b="1" kern="1200" dirty="0">
                          <a:solidFill>
                            <a:schemeClr val="dk1"/>
                          </a:solidFill>
                          <a:latin typeface="+mn-lt"/>
                          <a:ea typeface="+mn-ea"/>
                          <a:cs typeface="+mn-cs"/>
                        </a:rPr>
                        <a:t>Operating System</a:t>
                      </a:r>
                      <a:endParaRPr lang="en-US" dirty="0"/>
                    </a:p>
                  </a:txBody>
                  <a:tcPr/>
                </a:tc>
                <a:tc>
                  <a:txBody>
                    <a:bodyPr/>
                    <a:lstStyle/>
                    <a:p>
                      <a:r>
                        <a:rPr kumimoji="0" lang="en-US" sz="1800" kern="1200" dirty="0">
                          <a:solidFill>
                            <a:schemeClr val="dk1"/>
                          </a:solidFill>
                          <a:latin typeface="+mn-lt"/>
                          <a:ea typeface="+mn-ea"/>
                          <a:cs typeface="+mn-cs"/>
                        </a:rPr>
                        <a:t>Windows or any equivalent OS</a:t>
                      </a:r>
                      <a:endParaRPr lang="en-US" dirty="0"/>
                    </a:p>
                  </a:txBody>
                  <a:tcP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nvGraphicFramePr>
        <p:xfrm>
          <a:off x="1714480" y="3929066"/>
          <a:ext cx="6715172" cy="2392680"/>
        </p:xfrm>
        <a:graphic>
          <a:graphicData uri="http://schemas.openxmlformats.org/drawingml/2006/table">
            <a:tbl>
              <a:tblPr firstRow="1" bandRow="1">
                <a:tableStyleId>{5C22544A-7EE6-4342-B048-85BDC9FD1C3A}</a:tableStyleId>
              </a:tblPr>
              <a:tblGrid>
                <a:gridCol w="3357586">
                  <a:extLst>
                    <a:ext uri="{9D8B030D-6E8A-4147-A177-3AD203B41FA5}">
                      <a16:colId xmlns:a16="http://schemas.microsoft.com/office/drawing/2014/main" val="20000"/>
                    </a:ext>
                  </a:extLst>
                </a:gridCol>
                <a:gridCol w="3357586">
                  <a:extLst>
                    <a:ext uri="{9D8B030D-6E8A-4147-A177-3AD203B41FA5}">
                      <a16:colId xmlns:a16="http://schemas.microsoft.com/office/drawing/2014/main" val="20001"/>
                    </a:ext>
                  </a:extLst>
                </a:gridCol>
              </a:tblGrid>
              <a:tr h="370840">
                <a:tc>
                  <a:txBody>
                    <a:bodyPr/>
                    <a:lstStyle/>
                    <a:p>
                      <a:r>
                        <a:rPr kumimoji="0" lang="en-US" sz="1800" b="1" kern="1200" dirty="0">
                          <a:solidFill>
                            <a:schemeClr val="lt1"/>
                          </a:solidFill>
                          <a:latin typeface="+mn-lt"/>
                          <a:ea typeface="+mn-ea"/>
                          <a:cs typeface="+mn-cs"/>
                        </a:rPr>
                        <a:t>Web Server</a:t>
                      </a:r>
                      <a:endParaRPr lang="en-US" dirty="0"/>
                    </a:p>
                  </a:txBody>
                  <a:tcPr/>
                </a:tc>
                <a:tc>
                  <a:txBody>
                    <a:bodyPr/>
                    <a:lstStyle/>
                    <a:p>
                      <a:r>
                        <a:rPr kumimoji="0" lang="en-US" sz="1800" b="1" kern="1200" dirty="0">
                          <a:solidFill>
                            <a:schemeClr val="lt1"/>
                          </a:solidFill>
                          <a:latin typeface="+mn-lt"/>
                          <a:ea typeface="+mn-ea"/>
                          <a:cs typeface="+mn-cs"/>
                        </a:rPr>
                        <a:t>APACHE</a:t>
                      </a:r>
                      <a:endParaRPr lang="en-US" dirty="0"/>
                    </a:p>
                  </a:txBody>
                  <a:tcPr/>
                </a:tc>
                <a:extLst>
                  <a:ext uri="{0D108BD9-81ED-4DB2-BD59-A6C34878D82A}">
                    <a16:rowId xmlns:a16="http://schemas.microsoft.com/office/drawing/2014/main" val="10000"/>
                  </a:ext>
                </a:extLst>
              </a:tr>
              <a:tr h="370840">
                <a:tc>
                  <a:txBody>
                    <a:bodyPr/>
                    <a:lstStyle/>
                    <a:p>
                      <a:r>
                        <a:rPr kumimoji="0" lang="en-US" sz="1800" b="1" kern="1200" dirty="0">
                          <a:solidFill>
                            <a:schemeClr val="dk1"/>
                          </a:solidFill>
                          <a:latin typeface="+mn-lt"/>
                          <a:ea typeface="+mn-ea"/>
                          <a:cs typeface="+mn-cs"/>
                        </a:rPr>
                        <a:t>Server side Language</a:t>
                      </a:r>
                      <a:endParaRPr lang="en-US" dirty="0"/>
                    </a:p>
                  </a:txBody>
                  <a:tcPr/>
                </a:tc>
                <a:tc>
                  <a:txBody>
                    <a:bodyPr/>
                    <a:lstStyle/>
                    <a:p>
                      <a:r>
                        <a:rPr kumimoji="0" lang="en-US" sz="1800" kern="1200" dirty="0">
                          <a:solidFill>
                            <a:schemeClr val="dk1"/>
                          </a:solidFill>
                          <a:latin typeface="+mn-lt"/>
                          <a:ea typeface="+mn-ea"/>
                          <a:cs typeface="+mn-cs"/>
                        </a:rPr>
                        <a:t>PHP5.6 or above version</a:t>
                      </a:r>
                      <a:endParaRPr lang="en-US" dirty="0"/>
                    </a:p>
                  </a:txBody>
                  <a:tcPr/>
                </a:tc>
                <a:extLst>
                  <a:ext uri="{0D108BD9-81ED-4DB2-BD59-A6C34878D82A}">
                    <a16:rowId xmlns:a16="http://schemas.microsoft.com/office/drawing/2014/main" val="10001"/>
                  </a:ext>
                </a:extLst>
              </a:tr>
              <a:tr h="370840">
                <a:tc>
                  <a:txBody>
                    <a:bodyPr/>
                    <a:lstStyle/>
                    <a:p>
                      <a:r>
                        <a:rPr kumimoji="0" lang="en-US" sz="1800" b="1" kern="1200" dirty="0">
                          <a:solidFill>
                            <a:schemeClr val="dk1"/>
                          </a:solidFill>
                          <a:latin typeface="+mn-lt"/>
                          <a:ea typeface="+mn-ea"/>
                          <a:cs typeface="+mn-cs"/>
                        </a:rPr>
                        <a:t>Database Server</a:t>
                      </a:r>
                      <a:endParaRPr lang="en-US" dirty="0"/>
                    </a:p>
                  </a:txBody>
                  <a:tcPr/>
                </a:tc>
                <a:tc>
                  <a:txBody>
                    <a:bodyPr/>
                    <a:lstStyle/>
                    <a:p>
                      <a:r>
                        <a:rPr kumimoji="0" lang="en-US" sz="1800" kern="1200" dirty="0" err="1">
                          <a:solidFill>
                            <a:schemeClr val="dk1"/>
                          </a:solidFill>
                          <a:latin typeface="+mn-lt"/>
                          <a:ea typeface="+mn-ea"/>
                          <a:cs typeface="+mn-cs"/>
                        </a:rPr>
                        <a:t>MySQL</a:t>
                      </a:r>
                      <a:endParaRPr lang="en-US" dirty="0"/>
                    </a:p>
                  </a:txBody>
                  <a:tcPr/>
                </a:tc>
                <a:extLst>
                  <a:ext uri="{0D108BD9-81ED-4DB2-BD59-A6C34878D82A}">
                    <a16:rowId xmlns:a16="http://schemas.microsoft.com/office/drawing/2014/main" val="10002"/>
                  </a:ext>
                </a:extLst>
              </a:tr>
              <a:tr h="370840">
                <a:tc>
                  <a:txBody>
                    <a:bodyPr/>
                    <a:lstStyle/>
                    <a:p>
                      <a:r>
                        <a:rPr kumimoji="0" lang="en-US" sz="1800" b="1" kern="1200" dirty="0">
                          <a:solidFill>
                            <a:schemeClr val="dk1"/>
                          </a:solidFill>
                          <a:latin typeface="+mn-lt"/>
                          <a:ea typeface="+mn-ea"/>
                          <a:cs typeface="+mn-cs"/>
                        </a:rPr>
                        <a:t>Web Browser</a:t>
                      </a:r>
                      <a:endParaRPr lang="en-US" dirty="0"/>
                    </a:p>
                  </a:txBody>
                  <a:tcPr/>
                </a:tc>
                <a:tc>
                  <a:txBody>
                    <a:bodyPr/>
                    <a:lstStyle/>
                    <a:p>
                      <a:r>
                        <a:rPr kumimoji="0" lang="en-US" sz="1800" kern="1200" dirty="0">
                          <a:solidFill>
                            <a:schemeClr val="dk1"/>
                          </a:solidFill>
                          <a:latin typeface="+mn-lt"/>
                          <a:ea typeface="+mn-ea"/>
                          <a:cs typeface="+mn-cs"/>
                        </a:rPr>
                        <a:t>Google Chrome or any compatible browser</a:t>
                      </a:r>
                      <a:endParaRPr lang="en-US" dirty="0"/>
                    </a:p>
                  </a:txBody>
                  <a:tcPr/>
                </a:tc>
                <a:extLst>
                  <a:ext uri="{0D108BD9-81ED-4DB2-BD59-A6C34878D82A}">
                    <a16:rowId xmlns:a16="http://schemas.microsoft.com/office/drawing/2014/main" val="10003"/>
                  </a:ext>
                </a:extLst>
              </a:tr>
              <a:tr h="370840">
                <a:tc>
                  <a:txBody>
                    <a:bodyPr/>
                    <a:lstStyle/>
                    <a:p>
                      <a:r>
                        <a:rPr kumimoji="0" lang="en-US" sz="1800" b="1" kern="1200" dirty="0">
                          <a:solidFill>
                            <a:schemeClr val="dk1"/>
                          </a:solidFill>
                          <a:latin typeface="+mn-lt"/>
                          <a:ea typeface="+mn-ea"/>
                          <a:cs typeface="+mn-cs"/>
                        </a:rPr>
                        <a:t>Operating System</a:t>
                      </a:r>
                      <a:endParaRPr lang="en-US" dirty="0"/>
                    </a:p>
                  </a:txBody>
                  <a:tcPr/>
                </a:tc>
                <a:tc>
                  <a:txBody>
                    <a:bodyPr/>
                    <a:lstStyle/>
                    <a:p>
                      <a:r>
                        <a:rPr kumimoji="0" lang="en-US" sz="1800" kern="1200" dirty="0">
                          <a:solidFill>
                            <a:schemeClr val="dk1"/>
                          </a:solidFill>
                          <a:latin typeface="+mn-lt"/>
                          <a:ea typeface="+mn-ea"/>
                          <a:cs typeface="+mn-cs"/>
                        </a:rPr>
                        <a:t>Windows or any equivalent OS</a:t>
                      </a:r>
                      <a:endParaRPr lang="en-US" dirty="0"/>
                    </a:p>
                  </a:txBody>
                  <a:tcPr/>
                </a:tc>
                <a:extLst>
                  <a:ext uri="{0D108BD9-81ED-4DB2-BD59-A6C34878D82A}">
                    <a16:rowId xmlns:a16="http://schemas.microsoft.com/office/drawing/2014/main" val="10004"/>
                  </a:ext>
                </a:extLst>
              </a:tr>
            </a:tbl>
          </a:graphicData>
        </a:graphic>
      </p:graphicFrame>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TM03090434[[fn=Wood Type]]</Template>
  <TotalTime>3306</TotalTime>
  <Words>1012</Words>
  <Application>Microsoft Office PowerPoint</Application>
  <PresentationFormat>On-screen Show (4:3)</PresentationFormat>
  <Paragraphs>145</Paragraphs>
  <Slides>35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Rockwell</vt:lpstr>
      <vt:lpstr>Rockwell Condensed</vt:lpstr>
      <vt:lpstr>Symbol</vt:lpstr>
      <vt:lpstr>Times New Roman</vt:lpstr>
      <vt:lpstr>Wingdings</vt:lpstr>
      <vt:lpstr>Wood Type</vt:lpstr>
      <vt:lpstr>Credit Card Application Management System  Developed in PHP &amp; MySQL </vt:lpstr>
      <vt:lpstr>Abstract </vt:lpstr>
      <vt:lpstr>Purpose of the Project</vt:lpstr>
      <vt:lpstr>Introduction</vt:lpstr>
      <vt:lpstr>Project Modules </vt:lpstr>
      <vt:lpstr>Admin Module</vt:lpstr>
      <vt:lpstr>Sub-admin Module</vt:lpstr>
      <vt:lpstr>Requirement Specification </vt:lpstr>
      <vt:lpstr>Continue.....</vt:lpstr>
      <vt:lpstr>Use Case Diagram</vt:lpstr>
      <vt:lpstr>Continue…</vt:lpstr>
      <vt:lpstr>Continue…</vt:lpstr>
      <vt:lpstr>ER Diagram</vt:lpstr>
      <vt:lpstr>Dataflow Diagrams (DFDs)</vt:lpstr>
      <vt:lpstr>PowerPoint Presentation</vt:lpstr>
      <vt:lpstr>PowerPoint Presentation</vt:lpstr>
      <vt:lpstr>PowerPoint Presentation</vt:lpstr>
      <vt:lpstr>PowerPoint Presentation</vt:lpstr>
      <vt:lpstr>Class Diagram</vt:lpstr>
      <vt:lpstr>Implementation and  System Testing </vt:lpstr>
      <vt:lpstr>Project Screens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Testing  Management System</dc:title>
  <dc:creator>Anuj kumar</dc:creator>
  <cp:lastModifiedBy>OM BHAVSAR</cp:lastModifiedBy>
  <cp:revision>64</cp:revision>
  <dcterms:created xsi:type="dcterms:W3CDTF">2021-11-06T13:13:02Z</dcterms:created>
  <dcterms:modified xsi:type="dcterms:W3CDTF">2023-05-12T06:02:53Z</dcterms:modified>
</cp:coreProperties>
</file>